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61"/>
  </p:notesMasterIdLst>
  <p:sldIdLst>
    <p:sldId id="256" r:id="rId2"/>
    <p:sldId id="257" r:id="rId3"/>
    <p:sldId id="258" r:id="rId4"/>
    <p:sldId id="259" r:id="rId5"/>
    <p:sldId id="260" r:id="rId6"/>
    <p:sldId id="261" r:id="rId7"/>
    <p:sldId id="308" r:id="rId8"/>
    <p:sldId id="262" r:id="rId9"/>
    <p:sldId id="301" r:id="rId10"/>
    <p:sldId id="309" r:id="rId11"/>
    <p:sldId id="302" r:id="rId12"/>
    <p:sldId id="303" r:id="rId13"/>
    <p:sldId id="264" r:id="rId14"/>
    <p:sldId id="265" r:id="rId15"/>
    <p:sldId id="266" r:id="rId16"/>
    <p:sldId id="267" r:id="rId17"/>
    <p:sldId id="268" r:id="rId18"/>
    <p:sldId id="269" r:id="rId19"/>
    <p:sldId id="263" r:id="rId20"/>
    <p:sldId id="270" r:id="rId21"/>
    <p:sldId id="271" r:id="rId22"/>
    <p:sldId id="272" r:id="rId23"/>
    <p:sldId id="273" r:id="rId24"/>
    <p:sldId id="274" r:id="rId25"/>
    <p:sldId id="275" r:id="rId26"/>
    <p:sldId id="276" r:id="rId27"/>
    <p:sldId id="277" r:id="rId28"/>
    <p:sldId id="305" r:id="rId29"/>
    <p:sldId id="278" r:id="rId30"/>
    <p:sldId id="279" r:id="rId31"/>
    <p:sldId id="306" r:id="rId32"/>
    <p:sldId id="280" r:id="rId33"/>
    <p:sldId id="281" r:id="rId34"/>
    <p:sldId id="282" r:id="rId35"/>
    <p:sldId id="283" r:id="rId36"/>
    <p:sldId id="307" r:id="rId37"/>
    <p:sldId id="284" r:id="rId38"/>
    <p:sldId id="304" r:id="rId39"/>
    <p:sldId id="285" r:id="rId40"/>
    <p:sldId id="310" r:id="rId41"/>
    <p:sldId id="312" r:id="rId42"/>
    <p:sldId id="313" r:id="rId43"/>
    <p:sldId id="311" r:id="rId44"/>
    <p:sldId id="314" r:id="rId45"/>
    <p:sldId id="315" r:id="rId46"/>
    <p:sldId id="286" r:id="rId47"/>
    <p:sldId id="287" r:id="rId48"/>
    <p:sldId id="316" r:id="rId49"/>
    <p:sldId id="288" r:id="rId50"/>
    <p:sldId id="289" r:id="rId51"/>
    <p:sldId id="290" r:id="rId52"/>
    <p:sldId id="291" r:id="rId53"/>
    <p:sldId id="292" r:id="rId54"/>
    <p:sldId id="293" r:id="rId55"/>
    <p:sldId id="294" r:id="rId56"/>
    <p:sldId id="295" r:id="rId57"/>
    <p:sldId id="296" r:id="rId58"/>
    <p:sldId id="297" r:id="rId59"/>
    <p:sldId id="299" r:id="rId60"/>
  </p:sldIdLst>
  <p:sldSz cx="12192000" cy="6858000"/>
  <p:notesSz cx="7315200" cy="9601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2" roundtripDataSignature="AMtx7mheRZk/Tf8y2y1SLcTHh80CIASaq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169920" cy="480060"/>
          </a:xfrm>
          <a:prstGeom prst="rect">
            <a:avLst/>
          </a:prstGeom>
          <a:noFill/>
          <a:ln>
            <a:noFill/>
          </a:ln>
        </p:spPr>
        <p:txBody>
          <a:bodyPr spcFirstLastPara="1" wrap="square" lIns="96650" tIns="48325" rIns="96650" bIns="48325" anchor="t" anchorCtr="0">
            <a:noAutofit/>
          </a:bodyPr>
          <a:lstStyle>
            <a:lvl1pPr marR="0" lvl="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143587" y="0"/>
            <a:ext cx="3169920" cy="480060"/>
          </a:xfrm>
          <a:prstGeom prst="rect">
            <a:avLst/>
          </a:prstGeom>
          <a:noFill/>
          <a:ln>
            <a:noFill/>
          </a:ln>
        </p:spPr>
        <p:txBody>
          <a:bodyPr spcFirstLastPara="1" wrap="square" lIns="96650" tIns="48325" rIns="96650" bIns="48325" anchor="t" anchorCtr="0">
            <a:noAutofit/>
          </a:bodyPr>
          <a:lstStyle>
            <a:lvl1pPr marR="0" lvl="0" algn="r"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31520" y="4560570"/>
            <a:ext cx="5852160" cy="4320540"/>
          </a:xfrm>
          <a:prstGeom prst="rect">
            <a:avLst/>
          </a:prstGeom>
          <a:noFill/>
          <a:ln>
            <a:noFill/>
          </a:ln>
        </p:spPr>
        <p:txBody>
          <a:bodyPr spcFirstLastPara="1" wrap="square" lIns="96650" tIns="48325" rIns="96650" bIns="48325"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119474"/>
            <a:ext cx="3169920" cy="480060"/>
          </a:xfrm>
          <a:prstGeom prst="rect">
            <a:avLst/>
          </a:prstGeom>
          <a:noFill/>
          <a:ln>
            <a:noFill/>
          </a:ln>
        </p:spPr>
        <p:txBody>
          <a:bodyPr spcFirstLastPara="1" wrap="square" lIns="96650" tIns="48325" rIns="96650" bIns="48325" anchor="b" anchorCtr="0">
            <a:noAutofit/>
          </a:bodyPr>
          <a:lstStyle>
            <a:lvl1pPr marR="0" lvl="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143587" y="9119474"/>
            <a:ext cx="3169920" cy="480060"/>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chemeClr val="dk1"/>
                </a:solidFill>
                <a:latin typeface="Calibri"/>
                <a:ea typeface="Calibri"/>
                <a:cs typeface="Calibri"/>
                <a:sym typeface="Calibri"/>
              </a:rPr>
              <a:t>‹#›</a:t>
            </a:fld>
            <a:endParaRPr sz="13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8830780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731520" y="4560570"/>
            <a:ext cx="5852160" cy="4320540"/>
          </a:xfrm>
          <a:prstGeom prst="rect">
            <a:avLst/>
          </a:prstGeom>
          <a:noFill/>
          <a:ln>
            <a:noFill/>
          </a:ln>
        </p:spPr>
        <p:txBody>
          <a:bodyPr spcFirstLastPara="1" wrap="square" lIns="96650" tIns="48325" rIns="96650" bIns="48325" anchor="t" anchorCtr="0">
            <a:norm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4143587" y="9119474"/>
            <a:ext cx="3169920" cy="480060"/>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1</a:t>
            </a:fld>
            <a:endParaRPr/>
          </a:p>
        </p:txBody>
      </p:sp>
    </p:spTree>
    <p:extLst>
      <p:ext uri="{BB962C8B-B14F-4D97-AF65-F5344CB8AC3E}">
        <p14:creationId xmlns:p14="http://schemas.microsoft.com/office/powerpoint/2010/main" val="22249992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55" name="Google Shape;155;p1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21250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62" name="Google Shape;162;p1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0614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69" name="Google Shape;169;p1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64380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76" name="Google Shape;176;p1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974327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8: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34" name="Google Shape;134;p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549117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83" name="Google Shape;183;p1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74111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90" name="Google Shape;190;p1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93623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7: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97" name="Google Shape;197;p1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639969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8: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04" name="Google Shape;204;p1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69842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11" name="Google Shape;211;p1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88320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9403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20: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18" name="Google Shape;218;p2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75587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2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25" name="Google Shape;225;p2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842061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2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33" name="Google Shape;233;p2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36521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40" name="Google Shape;240;p2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5289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2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47" name="Google Shape;247;p2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25247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2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54" name="Google Shape;254;p2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39058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61" name="Google Shape;261;p2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57108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27: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68" name="Google Shape;268;p2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341816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28: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74" name="Google Shape;274;p2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55465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2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81" name="Google Shape;281;p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49610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00" name="Google Shape;100;p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07627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30: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88" name="Google Shape;288;p3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62705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3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96" name="Google Shape;296;p3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354882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3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03" name="Google Shape;303;p3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37725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33: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10" name="Google Shape;310;p3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14199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3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17" name="Google Shape;317;p3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303537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3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24" name="Google Shape;324;p3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18315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3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30" name="Google Shape;330;p3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51120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37: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37" name="Google Shape;337;p3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524224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38: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44" name="Google Shape;344;p3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817632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51" name="Google Shape;351;p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7409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06" name="Google Shape;106;p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21299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40: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58" name="Google Shape;358;p4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13131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41: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66" name="Google Shape;366;p4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898700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42: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72" name="Google Shape;372;p4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65248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p44: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385" name="Google Shape;385;p4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2745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5: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14" name="Google Shape;114;p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26453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21" name="Google Shape;121;p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836969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7: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27" name="Google Shape;127;p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5321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9: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41" name="Google Shape;141;p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48482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0:notes"/>
          <p:cNvSpPr txBox="1">
            <a:spLocks noGrp="1"/>
          </p:cNvSpPr>
          <p:nvPr>
            <p:ph type="body" idx="1"/>
          </p:nvPr>
        </p:nvSpPr>
        <p:spPr>
          <a:xfrm>
            <a:off x="731520" y="4560570"/>
            <a:ext cx="5852160" cy="4320540"/>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48" name="Google Shape;148;p1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7086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4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4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20" name="Google Shape;20;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5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5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5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5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77" name="Google Shape;77;p5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5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5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5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5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83" name="Google Shape;83;p5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4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26" name="Google Shape;26;p4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32" name="Google Shape;32;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5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39" name="Google Shape;39;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5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5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5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5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5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48" name="Google Shape;48;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5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5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53" name="Google Shape;53;p5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57" name="Google Shape;57;p5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5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5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5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5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64" name="Google Shape;64;p5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5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55"/>
          <p:cNvSpPr>
            <a:spLocks noGrp="1"/>
          </p:cNvSpPr>
          <p:nvPr>
            <p:ph type="pic" idx="2"/>
          </p:nvPr>
        </p:nvSpPr>
        <p:spPr>
          <a:xfrm>
            <a:off x="5183188" y="987425"/>
            <a:ext cx="6172200" cy="4873625"/>
          </a:xfrm>
          <a:prstGeom prst="rect">
            <a:avLst/>
          </a:prstGeom>
          <a:noFill/>
          <a:ln>
            <a:noFill/>
          </a:ln>
        </p:spPr>
      </p:sp>
      <p:sp>
        <p:nvSpPr>
          <p:cNvPr id="68" name="Google Shape;68;p5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5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5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Dr. Apash Roy</a:t>
            </a:r>
            <a:endParaRPr/>
          </a:p>
        </p:txBody>
      </p:sp>
      <p:sp>
        <p:nvSpPr>
          <p:cNvPr id="71" name="Google Shape;71;p5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4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r>
              <a:rPr lang="en-US"/>
              <a:t>Dr. Apash Roy</a:t>
            </a:r>
            <a:endParaRPr/>
          </a:p>
        </p:txBody>
      </p:sp>
      <p:sp>
        <p:nvSpPr>
          <p:cNvPr id="14" name="Google Shape;14;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analytics.google.com/analytics/"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careerfoundry.com/en/blog/data-analytics/what-is-an-outlier/"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www.theatlantic.com/technology/archive/2012/09/how-google-builds-its-maps-and-what-it-means-for-the-future-of-everything/261913/"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s://www.analyticsvidhya.com/blog/2021/05/what-is-big-data-introduction-uses-and-applications/" TargetMode="External"/><Relationship Id="rId7" Type="http://schemas.openxmlformats.org/officeDocument/2006/relationships/hyperlink" Target="https://www.javatpoint.com/what-is-big-data"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hyperlink" Target="https://intellipaat.com/blog/tutorial/big-data-and-hadoop-tutorial/introduction-to-big-data-2/" TargetMode="External"/><Relationship Id="rId5" Type="http://schemas.openxmlformats.org/officeDocument/2006/relationships/hyperlink" Target="https://energie.labs.fhv.at/~repe/bigdata/introduction-to-big-data-projects/introduction-to-big-data/" TargetMode="External"/><Relationship Id="rId4" Type="http://schemas.openxmlformats.org/officeDocument/2006/relationships/hyperlink" Target="https://www.coursera.org/learn/big-data-introduction"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
          <p:cNvPicPr preferRelativeResize="0"/>
          <p:nvPr/>
        </p:nvPicPr>
        <p:blipFill rotWithShape="1">
          <a:blip r:embed="rId3">
            <a:alphaModFix/>
          </a:blip>
          <a:srcRect/>
          <a:stretch/>
        </p:blipFill>
        <p:spPr>
          <a:xfrm>
            <a:off x="1350387" y="0"/>
            <a:ext cx="8717251" cy="4533566"/>
          </a:xfrm>
          <a:prstGeom prst="rect">
            <a:avLst/>
          </a:prstGeom>
          <a:noFill/>
          <a:ln>
            <a:noFill/>
          </a:ln>
        </p:spPr>
      </p:pic>
      <p:sp>
        <p:nvSpPr>
          <p:cNvPr id="90" name="Google Shape;90;p1"/>
          <p:cNvSpPr txBox="1">
            <a:spLocks noGrp="1"/>
          </p:cNvSpPr>
          <p:nvPr>
            <p:ph type="ctrTitle"/>
          </p:nvPr>
        </p:nvSpPr>
        <p:spPr>
          <a:xfrm>
            <a:off x="1514764" y="4193309"/>
            <a:ext cx="9144000" cy="114545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00B0F0"/>
              </a:buClr>
              <a:buSzPts val="6000"/>
              <a:buFont typeface="Times New Roman"/>
              <a:buNone/>
            </a:pPr>
            <a:r>
              <a:rPr lang="en-US" b="1">
                <a:solidFill>
                  <a:srgbClr val="00B0F0"/>
                </a:solidFill>
                <a:latin typeface="Times New Roman"/>
                <a:ea typeface="Times New Roman"/>
                <a:cs typeface="Times New Roman"/>
                <a:sym typeface="Times New Roman"/>
              </a:rPr>
              <a:t>Introduction to Big-Data</a:t>
            </a:r>
            <a:endParaRPr/>
          </a:p>
        </p:txBody>
      </p:sp>
      <p:sp>
        <p:nvSpPr>
          <p:cNvPr id="91" name="Google Shape;91;p1"/>
          <p:cNvSpPr txBox="1">
            <a:spLocks noGrp="1"/>
          </p:cNvSpPr>
          <p:nvPr>
            <p:ph type="subTitle" idx="1"/>
          </p:nvPr>
        </p:nvSpPr>
        <p:spPr>
          <a:xfrm>
            <a:off x="1708727" y="5412509"/>
            <a:ext cx="9144000" cy="92594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00B0F0"/>
              </a:buClr>
              <a:buSzPct val="100000"/>
              <a:buNone/>
            </a:pPr>
            <a:r>
              <a:rPr lang="en-US" sz="4400">
                <a:solidFill>
                  <a:srgbClr val="00B0F0"/>
                </a:solidFill>
                <a:latin typeface="Times New Roman"/>
                <a:ea typeface="Times New Roman"/>
                <a:cs typeface="Times New Roman"/>
                <a:sym typeface="Times New Roman"/>
              </a:rPr>
              <a:t>Fundamentals of Big Data</a:t>
            </a:r>
            <a:endParaRPr/>
          </a:p>
          <a:p>
            <a:pPr marL="0" lvl="0" indent="0" algn="ctr" rtl="0">
              <a:lnSpc>
                <a:spcPct val="90000"/>
              </a:lnSpc>
              <a:spcBef>
                <a:spcPts val="1000"/>
              </a:spcBef>
              <a:spcAft>
                <a:spcPts val="0"/>
              </a:spcAft>
              <a:buClr>
                <a:schemeClr val="dk1"/>
              </a:buClr>
              <a:buSzPct val="100000"/>
              <a:buNone/>
            </a:pPr>
            <a:endParaRPr sz="44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4B71C71-C875-7C65-AA72-06D3CBB677F2}"/>
              </a:ext>
            </a:extLst>
          </p:cNvPr>
          <p:cNvSpPr>
            <a:spLocks noGrp="1"/>
          </p:cNvSpPr>
          <p:nvPr>
            <p:ph type="body" idx="1"/>
          </p:nvPr>
        </p:nvSpPr>
        <p:spPr>
          <a:xfrm>
            <a:off x="838200" y="648929"/>
            <a:ext cx="10515600" cy="5528034"/>
          </a:xfrm>
        </p:spPr>
        <p:txBody>
          <a:bodyPr>
            <a:normAutofit fontScale="62500" lnSpcReduction="20000"/>
          </a:bodyPr>
          <a:lstStyle/>
          <a:p>
            <a:pPr marL="114300" indent="0">
              <a:buNone/>
            </a:pPr>
            <a:r>
              <a:rPr lang="en-US" b="1" dirty="0"/>
              <a:t>Different branches of analytics used in extracting insights from big data.</a:t>
            </a:r>
          </a:p>
          <a:p>
            <a:pPr marL="114300" indent="0">
              <a:buNone/>
            </a:pPr>
            <a:r>
              <a:rPr lang="en-US" b="1" dirty="0"/>
              <a:t>1. Marketing Analytics</a:t>
            </a:r>
          </a:p>
          <a:p>
            <a:pPr marL="114300" indent="0">
              <a:buNone/>
            </a:pPr>
            <a:r>
              <a:rPr lang="en-US" dirty="0"/>
              <a:t>   It gives valuable information for improving a brand’s marketing campaigns, promotional offers and other consumer outreach. </a:t>
            </a:r>
          </a:p>
          <a:p>
            <a:pPr marL="114300" indent="0">
              <a:buNone/>
            </a:pPr>
            <a:r>
              <a:rPr lang="en-US" b="1" dirty="0"/>
              <a:t>2. Comparative Analysis</a:t>
            </a:r>
          </a:p>
          <a:p>
            <a:r>
              <a:rPr lang="en-US" dirty="0"/>
              <a:t> It looks into customer </a:t>
            </a:r>
            <a:r>
              <a:rPr lang="en-US" dirty="0" err="1"/>
              <a:t>behaviour</a:t>
            </a:r>
            <a:r>
              <a:rPr lang="en-US" dirty="0"/>
              <a:t> metrics and enables real-time engagement with customers so that enterprises can compare brands, products, services and business performance with their competitors. </a:t>
            </a:r>
          </a:p>
          <a:p>
            <a:r>
              <a:rPr lang="en-US" b="1" dirty="0"/>
              <a:t>This analysis requires the following type of data:</a:t>
            </a:r>
            <a:endParaRPr lang="en-US" dirty="0"/>
          </a:p>
          <a:p>
            <a:pPr lvl="1">
              <a:buFont typeface="Arial" panose="020B0604020202020204" pitchFamily="34" charset="0"/>
              <a:buChar char="•"/>
            </a:pPr>
            <a:r>
              <a:rPr lang="en-US" dirty="0"/>
              <a:t>Demographic data</a:t>
            </a:r>
          </a:p>
          <a:p>
            <a:pPr lvl="1">
              <a:buFont typeface="Arial" panose="020B0604020202020204" pitchFamily="34" charset="0"/>
              <a:buChar char="•"/>
            </a:pPr>
            <a:r>
              <a:rPr lang="en-US" dirty="0"/>
              <a:t>Transactional data</a:t>
            </a:r>
          </a:p>
          <a:p>
            <a:pPr lvl="1">
              <a:buFont typeface="Arial" panose="020B0604020202020204" pitchFamily="34" charset="0"/>
              <a:buChar char="•"/>
            </a:pPr>
            <a:r>
              <a:rPr lang="en-US" dirty="0"/>
              <a:t>Web </a:t>
            </a:r>
            <a:r>
              <a:rPr lang="en-US" dirty="0" err="1"/>
              <a:t>behaviour</a:t>
            </a:r>
            <a:r>
              <a:rPr lang="en-US" dirty="0"/>
              <a:t> data</a:t>
            </a:r>
          </a:p>
          <a:p>
            <a:pPr lvl="1">
              <a:buFont typeface="Arial" panose="020B0604020202020204" pitchFamily="34" charset="0"/>
              <a:buChar char="•"/>
            </a:pPr>
            <a:r>
              <a:rPr lang="en-US" dirty="0"/>
              <a:t>Consumer text data from surveys, feedback forms etc.</a:t>
            </a:r>
          </a:p>
          <a:p>
            <a:pPr marL="114300" indent="0">
              <a:buNone/>
            </a:pPr>
            <a:r>
              <a:rPr lang="en-US" b="1" dirty="0"/>
              <a:t>3. Sentiment Analysis</a:t>
            </a:r>
          </a:p>
          <a:p>
            <a:r>
              <a:rPr lang="en-US" dirty="0"/>
              <a:t>It focuses on customer feedback on a specific product or service, customer satisfaction, and pointers to improve in these areas.</a:t>
            </a:r>
          </a:p>
          <a:p>
            <a:pPr marL="114300" indent="0">
              <a:buNone/>
            </a:pPr>
            <a:r>
              <a:rPr lang="en-US" b="1" dirty="0"/>
              <a:t>4. Social Media Analysis</a:t>
            </a:r>
          </a:p>
          <a:p>
            <a:r>
              <a:rPr lang="en-US" dirty="0"/>
              <a:t>.This analysis is about people’s responses over social media platforms regarding their choices and preferences over a particular service or product. </a:t>
            </a:r>
          </a:p>
          <a:p>
            <a:r>
              <a:rPr lang="en-US" dirty="0"/>
              <a:t>This analysis helps businesses identify possible problems and target the correct audiences for all their marketing campaigns.</a:t>
            </a:r>
          </a:p>
          <a:p>
            <a:endParaRPr lang="en-IN" dirty="0"/>
          </a:p>
        </p:txBody>
      </p:sp>
    </p:spTree>
    <p:extLst>
      <p:ext uri="{BB962C8B-B14F-4D97-AF65-F5344CB8AC3E}">
        <p14:creationId xmlns:p14="http://schemas.microsoft.com/office/powerpoint/2010/main" val="2029006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t>
            </a:r>
          </a:p>
        </p:txBody>
      </p:sp>
      <p:sp>
        <p:nvSpPr>
          <p:cNvPr id="3" name="Text Placeholder 2"/>
          <p:cNvSpPr>
            <a:spLocks noGrp="1"/>
          </p:cNvSpPr>
          <p:nvPr>
            <p:ph type="body" idx="1"/>
          </p:nvPr>
        </p:nvSpPr>
        <p:spPr/>
        <p:txBody>
          <a:bodyPr/>
          <a:lstStyle/>
          <a:p>
            <a:r>
              <a:rPr lang="en-US" dirty="0"/>
              <a:t>The management and analysis of large datasets has been a long-standing problem.</a:t>
            </a:r>
          </a:p>
          <a:p>
            <a:r>
              <a:rPr lang="en-US" dirty="0"/>
              <a:t>Big Data science has evolved from these roots.</a:t>
            </a:r>
          </a:p>
          <a:p>
            <a:r>
              <a:rPr lang="en-US" dirty="0"/>
              <a:t>The analysis of Big Data datasets is an interdisciplinary endeavor that blends mathematics, statistics, computer science and subject matter expertise.</a:t>
            </a:r>
          </a:p>
        </p:txBody>
      </p:sp>
    </p:spTree>
    <p:extLst>
      <p:ext uri="{BB962C8B-B14F-4D97-AF65-F5344CB8AC3E}">
        <p14:creationId xmlns:p14="http://schemas.microsoft.com/office/powerpoint/2010/main" val="2701086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CONT…</a:t>
            </a:r>
          </a:p>
        </p:txBody>
      </p:sp>
      <p:sp>
        <p:nvSpPr>
          <p:cNvPr id="3" name="Text Placeholder 2"/>
          <p:cNvSpPr>
            <a:spLocks noGrp="1"/>
          </p:cNvSpPr>
          <p:nvPr>
            <p:ph type="body" idx="1"/>
          </p:nvPr>
        </p:nvSpPr>
        <p:spPr/>
        <p:txBody>
          <a:bodyPr/>
          <a:lstStyle/>
          <a:p>
            <a:r>
              <a:rPr lang="en-US" dirty="0"/>
              <a:t>Thirty years ago, one gigabyte of data could amount to a Big Data problem and require special purpose computing resources.</a:t>
            </a:r>
          </a:p>
          <a:p>
            <a:r>
              <a:rPr lang="en-US" dirty="0"/>
              <a:t> Now, gigabytes of data are commonplace and can be easily transmitted, processed and stored on consumer-oriented devices.</a:t>
            </a:r>
          </a:p>
        </p:txBody>
      </p:sp>
    </p:spTree>
    <p:extLst>
      <p:ext uri="{BB962C8B-B14F-4D97-AF65-F5344CB8AC3E}">
        <p14:creationId xmlns:p14="http://schemas.microsoft.com/office/powerpoint/2010/main" val="1880910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Big Data Use-Cases</a:t>
            </a:r>
            <a:endParaRPr/>
          </a:p>
        </p:txBody>
      </p:sp>
      <p:sp>
        <p:nvSpPr>
          <p:cNvPr id="144" name="Google Shape;144;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t>After learning what is analytics. Let us now discuss various use cases of Big data. Below are some of the Big data use cases from different domains:</a:t>
            </a:r>
            <a:endParaRPr dirty="0"/>
          </a:p>
          <a:p>
            <a:pPr marL="228600" lvl="0" indent="-228600" algn="l" rtl="0">
              <a:lnSpc>
                <a:spcPct val="90000"/>
              </a:lnSpc>
              <a:spcBef>
                <a:spcPts val="1000"/>
              </a:spcBef>
              <a:spcAft>
                <a:spcPts val="0"/>
              </a:spcAft>
              <a:buClr>
                <a:schemeClr val="dk1"/>
              </a:buClr>
              <a:buSzPts val="2800"/>
              <a:buChar char="•"/>
            </a:pPr>
            <a:r>
              <a:rPr lang="en-US" dirty="0"/>
              <a:t>Netflix Uses Big Data to Improve Customer Experience</a:t>
            </a:r>
            <a:endParaRPr dirty="0"/>
          </a:p>
          <a:p>
            <a:pPr marL="228600" lvl="0" indent="-228600" algn="l" rtl="0">
              <a:lnSpc>
                <a:spcPct val="90000"/>
              </a:lnSpc>
              <a:spcBef>
                <a:spcPts val="1000"/>
              </a:spcBef>
              <a:spcAft>
                <a:spcPts val="0"/>
              </a:spcAft>
              <a:buClr>
                <a:schemeClr val="dk1"/>
              </a:buClr>
              <a:buSzPts val="2800"/>
              <a:buChar char="•"/>
            </a:pPr>
            <a:r>
              <a:rPr lang="en-US" dirty="0"/>
              <a:t>Promotion and campaign analysis by Sears Holding</a:t>
            </a:r>
            <a:endParaRPr dirty="0"/>
          </a:p>
          <a:p>
            <a:pPr marL="228600" lvl="0" indent="-228600" algn="l" rtl="0">
              <a:lnSpc>
                <a:spcPct val="90000"/>
              </a:lnSpc>
              <a:spcBef>
                <a:spcPts val="1000"/>
              </a:spcBef>
              <a:spcAft>
                <a:spcPts val="0"/>
              </a:spcAft>
              <a:buClr>
                <a:schemeClr val="dk1"/>
              </a:buClr>
              <a:buSzPts val="2800"/>
              <a:buChar char="•"/>
            </a:pPr>
            <a:r>
              <a:rPr lang="en-US" dirty="0"/>
              <a:t>Sentiment analysis</a:t>
            </a:r>
            <a:endParaRPr dirty="0"/>
          </a:p>
          <a:p>
            <a:pPr marL="228600" lvl="0" indent="-228600" algn="l" rtl="0">
              <a:lnSpc>
                <a:spcPct val="90000"/>
              </a:lnSpc>
              <a:spcBef>
                <a:spcPts val="1000"/>
              </a:spcBef>
              <a:spcAft>
                <a:spcPts val="0"/>
              </a:spcAft>
              <a:buClr>
                <a:schemeClr val="dk1"/>
              </a:buClr>
              <a:buSzPts val="2800"/>
              <a:buChar char="•"/>
            </a:pPr>
            <a:r>
              <a:rPr lang="en-US" dirty="0"/>
              <a:t>Customer Churn analysis</a:t>
            </a:r>
            <a:endParaRPr dirty="0"/>
          </a:p>
          <a:p>
            <a:pPr marL="228600" lvl="0" indent="-228600" algn="l" rtl="0">
              <a:lnSpc>
                <a:spcPct val="90000"/>
              </a:lnSpc>
              <a:spcBef>
                <a:spcPts val="1000"/>
              </a:spcBef>
              <a:spcAft>
                <a:spcPts val="0"/>
              </a:spcAft>
              <a:buClr>
                <a:schemeClr val="dk1"/>
              </a:buClr>
              <a:buSzPts val="2800"/>
              <a:buChar char="•"/>
            </a:pPr>
            <a:r>
              <a:rPr lang="en-US" dirty="0"/>
              <a:t>Predictive analysis</a:t>
            </a:r>
            <a:endParaRPr dirty="0"/>
          </a:p>
          <a:p>
            <a:pPr marL="228600" lvl="0" indent="-228600" algn="l" rtl="0">
              <a:lnSpc>
                <a:spcPct val="90000"/>
              </a:lnSpc>
              <a:spcBef>
                <a:spcPts val="1000"/>
              </a:spcBef>
              <a:spcAft>
                <a:spcPts val="0"/>
              </a:spcAft>
              <a:buClr>
                <a:schemeClr val="dk1"/>
              </a:buClr>
              <a:buSzPts val="2800"/>
              <a:buChar char="•"/>
            </a:pPr>
            <a:r>
              <a:rPr lang="en-US" dirty="0"/>
              <a:t>Real-time ad matching and serving</a:t>
            </a:r>
            <a:endParaRPr dirty="0"/>
          </a:p>
          <a:p>
            <a:pPr marL="228600" lvl="0" indent="-50800" algn="l" rtl="0">
              <a:lnSpc>
                <a:spcPct val="90000"/>
              </a:lnSpc>
              <a:spcBef>
                <a:spcPts val="1000"/>
              </a:spcBef>
              <a:spcAft>
                <a:spcPts val="0"/>
              </a:spcAft>
              <a:buClr>
                <a:schemeClr val="dk1"/>
              </a:buClr>
              <a:buSzPts val="2800"/>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0"/>
          <p:cNvSpPr txBox="1">
            <a:spLocks noGrp="1"/>
          </p:cNvSpPr>
          <p:nvPr>
            <p:ph type="title"/>
          </p:nvPr>
        </p:nvSpPr>
        <p:spPr>
          <a:xfrm>
            <a:off x="838200" y="581890"/>
            <a:ext cx="10541000" cy="101600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800"/>
              <a:buFont typeface="Times New Roman"/>
              <a:buNone/>
            </a:pPr>
            <a:r>
              <a:rPr lang="en-US" sz="2800">
                <a:latin typeface="Times New Roman"/>
                <a:ea typeface="Times New Roman"/>
                <a:cs typeface="Times New Roman"/>
                <a:sym typeface="Times New Roman"/>
              </a:rPr>
              <a:t>The results obtained through the processing of Big Data can lead to a wide range of insights and benefits, such as:</a:t>
            </a:r>
            <a:endParaRPr sz="2800">
              <a:latin typeface="Times New Roman"/>
              <a:ea typeface="Times New Roman"/>
              <a:cs typeface="Times New Roman"/>
              <a:sym typeface="Times New Roman"/>
            </a:endParaRPr>
          </a:p>
        </p:txBody>
      </p:sp>
      <p:sp>
        <p:nvSpPr>
          <p:cNvPr id="151" name="Google Shape;151;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latin typeface="Times New Roman"/>
                <a:ea typeface="Times New Roman"/>
                <a:cs typeface="Times New Roman"/>
                <a:sym typeface="Times New Roman"/>
              </a:rPr>
              <a:t>operational optimization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actionable intelligence</a:t>
            </a:r>
            <a:endParaRPr dirty="0"/>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 identification of new markets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accurate predictions</a:t>
            </a:r>
            <a:endParaRPr dirty="0"/>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fault and fraud detection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improved decision-making </a:t>
            </a:r>
            <a:endParaRPr dirty="0">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Times New Roman"/>
                <a:ea typeface="Times New Roman"/>
                <a:cs typeface="Times New Roman"/>
                <a:sym typeface="Times New Roman"/>
              </a:rPr>
              <a:t>scientific discoveries </a:t>
            </a:r>
            <a:endParaRPr dirty="0">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Big Data Technologies</a:t>
            </a:r>
            <a:endParaRPr/>
          </a:p>
        </p:txBody>
      </p:sp>
      <p:sp>
        <p:nvSpPr>
          <p:cNvPr id="158" name="Google Shape;158;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Char char="•"/>
            </a:pPr>
            <a:r>
              <a:rPr lang="en-US" dirty="0"/>
              <a:t>There are lots of technologies to solve the problem of Big data Storage and processing. </a:t>
            </a:r>
          </a:p>
          <a:p>
            <a:pPr marL="228600" lvl="0" indent="-228600" algn="just" rtl="0">
              <a:lnSpc>
                <a:spcPct val="90000"/>
              </a:lnSpc>
              <a:spcBef>
                <a:spcPts val="0"/>
              </a:spcBef>
              <a:spcAft>
                <a:spcPts val="0"/>
              </a:spcAft>
              <a:buClr>
                <a:schemeClr val="dk1"/>
              </a:buClr>
              <a:buSzPts val="2800"/>
              <a:buChar char="•"/>
            </a:pPr>
            <a:endParaRPr lang="en-US" dirty="0"/>
          </a:p>
          <a:p>
            <a:pPr marL="228600" lvl="0" indent="-228600" algn="just" rtl="0">
              <a:lnSpc>
                <a:spcPct val="90000"/>
              </a:lnSpc>
              <a:spcBef>
                <a:spcPts val="0"/>
              </a:spcBef>
              <a:spcAft>
                <a:spcPts val="0"/>
              </a:spcAft>
              <a:buClr>
                <a:schemeClr val="dk1"/>
              </a:buClr>
              <a:buSzPts val="2800"/>
              <a:buChar char="•"/>
            </a:pPr>
            <a:r>
              <a:rPr lang="en-US" dirty="0"/>
              <a:t>Such technologies are Apache Hadoop, Apache Spark, Apache Kafka, etc. </a:t>
            </a:r>
          </a:p>
          <a:p>
            <a:pPr marL="228600" lvl="0" indent="-228600" algn="just" rtl="0">
              <a:lnSpc>
                <a:spcPct val="90000"/>
              </a:lnSpc>
              <a:spcBef>
                <a:spcPts val="0"/>
              </a:spcBef>
              <a:spcAft>
                <a:spcPts val="0"/>
              </a:spcAft>
              <a:buClr>
                <a:schemeClr val="dk1"/>
              </a:buClr>
              <a:buSzPts val="2800"/>
              <a:buChar char="•"/>
            </a:pPr>
            <a:r>
              <a:rPr lang="en-US" dirty="0"/>
              <a:t>Let’s take an overview of these technologies in one by one-</a:t>
            </a:r>
            <a:endParaRPr dirty="0"/>
          </a:p>
          <a:p>
            <a:pPr marL="228600" lvl="0" indent="-50800" algn="l" rtl="0">
              <a:lnSpc>
                <a:spcPct val="90000"/>
              </a:lnSpc>
              <a:spcBef>
                <a:spcPts val="1000"/>
              </a:spcBef>
              <a:spcAft>
                <a:spcPts val="0"/>
              </a:spcAft>
              <a:buClr>
                <a:schemeClr val="dk1"/>
              </a:buClr>
              <a:buSzPts val="2800"/>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 Apache Hadoop</a:t>
            </a:r>
            <a:endParaRPr/>
          </a:p>
        </p:txBody>
      </p:sp>
      <p:sp>
        <p:nvSpPr>
          <p:cNvPr id="165" name="Google Shape;165;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just" rtl="0">
              <a:lnSpc>
                <a:spcPct val="90000"/>
              </a:lnSpc>
              <a:spcBef>
                <a:spcPts val="0"/>
              </a:spcBef>
              <a:spcAft>
                <a:spcPts val="0"/>
              </a:spcAft>
              <a:buClr>
                <a:schemeClr val="dk1"/>
              </a:buClr>
              <a:buSzPts val="2800"/>
              <a:buChar char="•"/>
            </a:pPr>
            <a:r>
              <a:rPr lang="en-IN" dirty="0"/>
              <a:t>Apache Hadoop is an open source framework that is used </a:t>
            </a:r>
            <a:r>
              <a:rPr lang="en-IN" b="1" dirty="0"/>
              <a:t>to efficiently store and process large datasets ranging in size from gigabytes to petabytes of data</a:t>
            </a:r>
            <a:r>
              <a:rPr lang="en-IN" dirty="0"/>
              <a:t>.</a:t>
            </a:r>
          </a:p>
          <a:p>
            <a:pPr marL="228600" lvl="0" indent="-228600" algn="just" rtl="0">
              <a:lnSpc>
                <a:spcPct val="90000"/>
              </a:lnSpc>
              <a:spcBef>
                <a:spcPts val="0"/>
              </a:spcBef>
              <a:spcAft>
                <a:spcPts val="0"/>
              </a:spcAft>
              <a:buClr>
                <a:schemeClr val="dk1"/>
              </a:buClr>
              <a:buSzPts val="2800"/>
              <a:buChar char="•"/>
            </a:pPr>
            <a:endParaRPr lang="en-IN" dirty="0"/>
          </a:p>
          <a:p>
            <a:pPr marL="228600" lvl="0" indent="-228600" algn="just" rtl="0">
              <a:lnSpc>
                <a:spcPct val="90000"/>
              </a:lnSpc>
              <a:spcBef>
                <a:spcPts val="0"/>
              </a:spcBef>
              <a:spcAft>
                <a:spcPts val="0"/>
              </a:spcAft>
              <a:buClr>
                <a:schemeClr val="dk1"/>
              </a:buClr>
              <a:buSzPts val="2800"/>
              <a:buChar char="•"/>
            </a:pPr>
            <a:r>
              <a:rPr lang="en-IN" dirty="0"/>
              <a:t> Instead of using one large computer to store and process the data, Hadoop allows clustering multiple computers to </a:t>
            </a:r>
            <a:r>
              <a:rPr lang="en-IN" dirty="0" err="1"/>
              <a:t>analyze</a:t>
            </a:r>
            <a:r>
              <a:rPr lang="en-IN" dirty="0"/>
              <a:t> massive datasets in parallel more quickly.</a:t>
            </a:r>
          </a:p>
          <a:p>
            <a:pPr marL="228600" lvl="0" indent="-228600" algn="just" rtl="0">
              <a:lnSpc>
                <a:spcPct val="90000"/>
              </a:lnSpc>
              <a:spcBef>
                <a:spcPts val="0"/>
              </a:spcBef>
              <a:spcAft>
                <a:spcPts val="0"/>
              </a:spcAft>
              <a:buClr>
                <a:schemeClr val="dk1"/>
              </a:buClr>
              <a:buSzPts val="2800"/>
              <a:buChar char="•"/>
            </a:pPr>
            <a:endParaRPr lang="en-US" dirty="0"/>
          </a:p>
          <a:p>
            <a:pPr marL="228600" lvl="0" indent="-228600" algn="just" rtl="0">
              <a:lnSpc>
                <a:spcPct val="90000"/>
              </a:lnSpc>
              <a:spcBef>
                <a:spcPts val="0"/>
              </a:spcBef>
              <a:spcAft>
                <a:spcPts val="0"/>
              </a:spcAft>
              <a:buClr>
                <a:schemeClr val="dk1"/>
              </a:buClr>
              <a:buSzPts val="2800"/>
              <a:buChar char="•"/>
            </a:pPr>
            <a:r>
              <a:rPr lang="en-US" dirty="0"/>
              <a:t>Big data is creating a Big impact on industries today. Therefore the world’s 50% of the data has already been moved to</a:t>
            </a:r>
            <a:r>
              <a:rPr lang="en-US" b="1" dirty="0"/>
              <a:t> Hadoop</a:t>
            </a:r>
            <a:r>
              <a:rPr lang="en-US" dirty="0"/>
              <a:t>.</a:t>
            </a:r>
            <a:endParaRPr dirty="0"/>
          </a:p>
          <a:p>
            <a:pPr marL="228600" lvl="0" indent="-228600" algn="just" rtl="0">
              <a:lnSpc>
                <a:spcPct val="90000"/>
              </a:lnSpc>
              <a:spcBef>
                <a:spcPts val="1000"/>
              </a:spcBef>
              <a:spcAft>
                <a:spcPts val="0"/>
              </a:spcAft>
              <a:buClr>
                <a:schemeClr val="dk1"/>
              </a:buClr>
              <a:buSzPts val="2800"/>
              <a:buChar char="•"/>
            </a:pPr>
            <a:r>
              <a:rPr lang="en-US" dirty="0"/>
              <a:t>It is predicted that by 2017, more than 75% of the world’s data will be moved to Hadoop and this technology will be the most demanding in the market as it is now.</a:t>
            </a:r>
            <a:endParaRPr dirty="0"/>
          </a:p>
          <a:p>
            <a:pPr marL="228600" lvl="0" indent="-50800" algn="just" rtl="0">
              <a:lnSpc>
                <a:spcPct val="90000"/>
              </a:lnSpc>
              <a:spcBef>
                <a:spcPts val="1000"/>
              </a:spcBef>
              <a:spcAft>
                <a:spcPts val="0"/>
              </a:spcAft>
              <a:buClr>
                <a:schemeClr val="dk1"/>
              </a:buClr>
              <a:buSzPts val="2800"/>
              <a:buNone/>
            </a:pPr>
            <a:endParaRPr dirty="0"/>
          </a:p>
        </p:txBody>
      </p:sp>
      <p:pic>
        <p:nvPicPr>
          <p:cNvPr id="2" name="Picture 1"/>
          <p:cNvPicPr>
            <a:picLocks noChangeAspect="1"/>
          </p:cNvPicPr>
          <p:nvPr/>
        </p:nvPicPr>
        <p:blipFill>
          <a:blip r:embed="rId3"/>
          <a:stretch>
            <a:fillRect/>
          </a:stretch>
        </p:blipFill>
        <p:spPr>
          <a:xfrm>
            <a:off x="7432420" y="514274"/>
            <a:ext cx="3921380" cy="117641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ii. Apache Spark</a:t>
            </a:r>
            <a:endParaRPr/>
          </a:p>
        </p:txBody>
      </p:sp>
      <p:sp>
        <p:nvSpPr>
          <p:cNvPr id="172" name="Google Shape;172;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t>Further enhancement of this technology has led to an evolution of </a:t>
            </a:r>
            <a:r>
              <a:rPr lang="en-US" b="1" dirty="0"/>
              <a:t>Apache Spark</a:t>
            </a:r>
            <a:r>
              <a:rPr lang="en-US" dirty="0"/>
              <a:t> – lightning fast and general purpose computation engine for large-scale processing. </a:t>
            </a:r>
          </a:p>
          <a:p>
            <a:pPr marL="228600" lvl="0" indent="-228600" algn="l" rtl="0">
              <a:lnSpc>
                <a:spcPct val="90000"/>
              </a:lnSpc>
              <a:spcBef>
                <a:spcPts val="0"/>
              </a:spcBef>
              <a:spcAft>
                <a:spcPts val="0"/>
              </a:spcAft>
              <a:buClr>
                <a:schemeClr val="dk1"/>
              </a:buClr>
              <a:buSzPts val="2800"/>
              <a:buChar char="•"/>
            </a:pPr>
            <a:r>
              <a:rPr lang="en-US" dirty="0"/>
              <a:t>It can process the data up to 100 times faster than</a:t>
            </a:r>
            <a:r>
              <a:rPr lang="en-US" b="1" dirty="0"/>
              <a:t> MapReduce</a:t>
            </a:r>
            <a:r>
              <a:rPr lang="en-US" dirty="0"/>
              <a:t>.</a:t>
            </a:r>
          </a:p>
          <a:p>
            <a:pPr marL="228600" lvl="0" indent="-228600" algn="l" rtl="0">
              <a:lnSpc>
                <a:spcPct val="90000"/>
              </a:lnSpc>
              <a:spcBef>
                <a:spcPts val="0"/>
              </a:spcBef>
              <a:spcAft>
                <a:spcPts val="0"/>
              </a:spcAft>
              <a:buClr>
                <a:schemeClr val="dk1"/>
              </a:buClr>
              <a:buSzPts val="2800"/>
              <a:buChar char="•"/>
            </a:pPr>
            <a:endParaRPr lang="en-IN" dirty="0"/>
          </a:p>
          <a:p>
            <a:pPr marL="228600" lvl="0" indent="-228600" algn="l" rtl="0">
              <a:lnSpc>
                <a:spcPct val="90000"/>
              </a:lnSpc>
              <a:spcBef>
                <a:spcPts val="0"/>
              </a:spcBef>
              <a:spcAft>
                <a:spcPts val="0"/>
              </a:spcAft>
              <a:buClr>
                <a:schemeClr val="dk1"/>
              </a:buClr>
              <a:buSzPts val="2800"/>
              <a:buChar char="•"/>
            </a:pPr>
            <a:r>
              <a:rPr lang="en-IN" dirty="0"/>
              <a:t>Apache Spark is an open-source, distributed processing system used </a:t>
            </a:r>
            <a:r>
              <a:rPr lang="en-IN" b="1" dirty="0"/>
              <a:t>for big data workloads</a:t>
            </a:r>
            <a:r>
              <a:rPr lang="en-IN" dirty="0"/>
              <a:t>.</a:t>
            </a:r>
          </a:p>
          <a:p>
            <a:pPr marL="228600" lvl="0" indent="-228600" algn="l" rtl="0">
              <a:lnSpc>
                <a:spcPct val="90000"/>
              </a:lnSpc>
              <a:spcBef>
                <a:spcPts val="0"/>
              </a:spcBef>
              <a:spcAft>
                <a:spcPts val="0"/>
              </a:spcAft>
              <a:buClr>
                <a:schemeClr val="dk1"/>
              </a:buClr>
              <a:buSzPts val="2800"/>
              <a:buChar char="•"/>
            </a:pPr>
            <a:r>
              <a:rPr lang="en-IN" dirty="0"/>
              <a:t>It utilizes in-memory caching, and optimized query execution for fast analytic queries against data of any size.</a:t>
            </a:r>
            <a:endParaRPr dirty="0"/>
          </a:p>
          <a:p>
            <a:pPr marL="228600" lvl="0" indent="-50800" algn="l" rtl="0">
              <a:lnSpc>
                <a:spcPct val="90000"/>
              </a:lnSpc>
              <a:spcBef>
                <a:spcPts val="1000"/>
              </a:spcBef>
              <a:spcAft>
                <a:spcPts val="0"/>
              </a:spcAft>
              <a:buClr>
                <a:schemeClr val="dk1"/>
              </a:buClr>
              <a:buSzPts val="2800"/>
              <a:buNone/>
            </a:pPr>
            <a:endParaRPr dirty="0"/>
          </a:p>
        </p:txBody>
      </p:sp>
      <p:pic>
        <p:nvPicPr>
          <p:cNvPr id="2" name="Picture 1"/>
          <p:cNvPicPr>
            <a:picLocks noChangeAspect="1"/>
          </p:cNvPicPr>
          <p:nvPr/>
        </p:nvPicPr>
        <p:blipFill>
          <a:blip r:embed="rId3"/>
          <a:stretch>
            <a:fillRect/>
          </a:stretch>
        </p:blipFill>
        <p:spPr>
          <a:xfrm>
            <a:off x="8143614" y="94858"/>
            <a:ext cx="3907710" cy="159583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dirty="0"/>
              <a:t>Apache Kafka</a:t>
            </a:r>
            <a:endParaRPr dirty="0"/>
          </a:p>
        </p:txBody>
      </p:sp>
      <p:sp>
        <p:nvSpPr>
          <p:cNvPr id="179" name="Google Shape;179;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90000"/>
              </a:lnSpc>
              <a:spcBef>
                <a:spcPts val="0"/>
              </a:spcBef>
              <a:spcAft>
                <a:spcPts val="0"/>
              </a:spcAft>
              <a:buClr>
                <a:schemeClr val="dk1"/>
              </a:buClr>
              <a:buSzPts val="2800"/>
              <a:buChar char="•"/>
            </a:pPr>
            <a:r>
              <a:rPr lang="en-US" b="1" dirty="0"/>
              <a:t>Apache Kafka</a:t>
            </a:r>
            <a:r>
              <a:rPr lang="en-US" dirty="0"/>
              <a:t> is another addition to this Big data Ecosystem which is a high throughput distributed messaging system frequently used with Hadoop.</a:t>
            </a:r>
          </a:p>
          <a:p>
            <a:pPr marL="228600" lvl="0" indent="-228600" algn="l" rtl="0">
              <a:lnSpc>
                <a:spcPct val="90000"/>
              </a:lnSpc>
              <a:spcBef>
                <a:spcPts val="0"/>
              </a:spcBef>
              <a:spcAft>
                <a:spcPts val="0"/>
              </a:spcAft>
              <a:buClr>
                <a:schemeClr val="dk1"/>
              </a:buClr>
              <a:buSzPts val="2800"/>
              <a:buChar char="•"/>
            </a:pPr>
            <a:r>
              <a:rPr lang="en-IN" dirty="0"/>
              <a:t>Kafka is primarily used </a:t>
            </a:r>
            <a:r>
              <a:rPr lang="en-IN" b="1" dirty="0"/>
              <a:t>to build real-time streaming data pipelines and applications that adapt to the data streams</a:t>
            </a:r>
            <a:r>
              <a:rPr lang="en-IN" dirty="0"/>
              <a:t>. </a:t>
            </a:r>
          </a:p>
          <a:p>
            <a:pPr marL="228600" lvl="0" indent="-228600" algn="l" rtl="0">
              <a:lnSpc>
                <a:spcPct val="90000"/>
              </a:lnSpc>
              <a:spcBef>
                <a:spcPts val="0"/>
              </a:spcBef>
              <a:spcAft>
                <a:spcPts val="0"/>
              </a:spcAft>
              <a:buClr>
                <a:schemeClr val="dk1"/>
              </a:buClr>
              <a:buSzPts val="2800"/>
              <a:buChar char="•"/>
            </a:pPr>
            <a:r>
              <a:rPr lang="en-IN" dirty="0"/>
              <a:t>It combines messaging, storage, and stream processing to allow storage and analysis of both historical and real-time data.</a:t>
            </a:r>
            <a:endParaRPr dirty="0"/>
          </a:p>
          <a:p>
            <a:pPr marL="228600" lvl="0" indent="-228600" algn="l" rtl="0">
              <a:lnSpc>
                <a:spcPct val="90000"/>
              </a:lnSpc>
              <a:spcBef>
                <a:spcPts val="1000"/>
              </a:spcBef>
              <a:spcAft>
                <a:spcPts val="0"/>
              </a:spcAft>
              <a:buClr>
                <a:schemeClr val="dk1"/>
              </a:buClr>
              <a:buSzPts val="2800"/>
              <a:buChar char="•"/>
            </a:pPr>
            <a:r>
              <a:rPr lang="en-US" dirty="0"/>
              <a:t>IT organizations have started considering Big data initiative for managing their data in a better manner, visualizing this data, gaining insights of this data as and when required and finding new business opportunities to accelerate their business growth.</a:t>
            </a:r>
            <a:endParaRPr dirty="0"/>
          </a:p>
          <a:p>
            <a:pPr marL="228600" lvl="0" indent="-228600" algn="l" rtl="0">
              <a:lnSpc>
                <a:spcPct val="90000"/>
              </a:lnSpc>
              <a:spcBef>
                <a:spcPts val="1000"/>
              </a:spcBef>
              <a:spcAft>
                <a:spcPts val="0"/>
              </a:spcAft>
              <a:buClr>
                <a:schemeClr val="dk1"/>
              </a:buClr>
              <a:buSzPts val="2800"/>
              <a:buChar char="•"/>
            </a:pPr>
            <a:r>
              <a:rPr lang="en-US" b="1" dirty="0"/>
              <a:t>telecom domain</a:t>
            </a:r>
            <a:r>
              <a:rPr lang="en-US" dirty="0"/>
              <a:t>,</a:t>
            </a:r>
            <a:r>
              <a:rPr lang="en-US" b="1" dirty="0"/>
              <a:t> banking domain</a:t>
            </a:r>
            <a:r>
              <a:rPr lang="en-US" dirty="0"/>
              <a:t>, </a:t>
            </a:r>
            <a:r>
              <a:rPr lang="en-US" b="1" dirty="0"/>
              <a:t>retail</a:t>
            </a:r>
            <a:r>
              <a:rPr lang="en-US" dirty="0"/>
              <a:t> or </a:t>
            </a:r>
            <a:r>
              <a:rPr lang="en-US" b="1" dirty="0"/>
              <a:t>healthcare domain </a:t>
            </a:r>
            <a:r>
              <a:rPr lang="en-US" dirty="0"/>
              <a:t>etc.</a:t>
            </a:r>
            <a:endParaRPr dirty="0"/>
          </a:p>
          <a:p>
            <a:pPr marL="228600" lvl="0" indent="-50800" algn="l" rtl="0">
              <a:lnSpc>
                <a:spcPct val="90000"/>
              </a:lnSpc>
              <a:spcBef>
                <a:spcPts val="1000"/>
              </a:spcBef>
              <a:spcAft>
                <a:spcPts val="0"/>
              </a:spcAft>
              <a:buClr>
                <a:schemeClr val="dk1"/>
              </a:buClr>
              <a:buSzPts val="2800"/>
              <a:buNone/>
            </a:pPr>
            <a:endParaRPr dirty="0"/>
          </a:p>
        </p:txBody>
      </p:sp>
      <p:pic>
        <p:nvPicPr>
          <p:cNvPr id="2" name="Picture 1"/>
          <p:cNvPicPr>
            <a:picLocks noChangeAspect="1"/>
          </p:cNvPicPr>
          <p:nvPr/>
        </p:nvPicPr>
        <p:blipFill>
          <a:blip r:embed="rId3"/>
          <a:stretch>
            <a:fillRect/>
          </a:stretch>
        </p:blipFill>
        <p:spPr>
          <a:xfrm>
            <a:off x="8676078" y="210345"/>
            <a:ext cx="1480343" cy="148034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135"/>
        <p:cNvGrpSpPr/>
        <p:nvPr/>
      </p:nvGrpSpPr>
      <p:grpSpPr>
        <a:xfrm>
          <a:off x="0" y="0"/>
          <a:ext cx="0" cy="0"/>
          <a:chOff x="0" y="0"/>
          <a:chExt cx="0" cy="0"/>
        </a:xfrm>
      </p:grpSpPr>
      <p:sp>
        <p:nvSpPr>
          <p:cNvPr id="136" name="Google Shape;136;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Quick Quiz?</a:t>
            </a:r>
            <a:br>
              <a:rPr lang="en-US"/>
            </a:br>
            <a:endParaRPr/>
          </a:p>
        </p:txBody>
      </p:sp>
      <p:sp>
        <p:nvSpPr>
          <p:cNvPr id="137" name="Google Shape;137;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514350" lvl="0" indent="-336550" algn="l" rtl="0">
              <a:lnSpc>
                <a:spcPct val="90000"/>
              </a:lnSpc>
              <a:spcBef>
                <a:spcPts val="0"/>
              </a:spcBef>
              <a:spcAft>
                <a:spcPts val="0"/>
              </a:spcAft>
              <a:buClr>
                <a:schemeClr val="dk1"/>
              </a:buClr>
              <a:buSzPts val="2800"/>
              <a:buNone/>
            </a:pPr>
            <a:endParaRPr/>
          </a:p>
          <a:p>
            <a:pPr marL="514350" lvl="0" indent="-514350" algn="l" rtl="0">
              <a:lnSpc>
                <a:spcPct val="90000"/>
              </a:lnSpc>
              <a:spcBef>
                <a:spcPts val="1000"/>
              </a:spcBef>
              <a:spcAft>
                <a:spcPts val="0"/>
              </a:spcAft>
              <a:buClr>
                <a:schemeClr val="dk1"/>
              </a:buClr>
              <a:buSzPts val="2800"/>
              <a:buNone/>
            </a:pPr>
            <a:r>
              <a:rPr lang="en-US"/>
              <a:t>Big data means-</a:t>
            </a:r>
            <a:endParaRPr/>
          </a:p>
          <a:p>
            <a:pPr marL="514350" lvl="0" indent="-514350" algn="l" rtl="0">
              <a:lnSpc>
                <a:spcPct val="90000"/>
              </a:lnSpc>
              <a:spcBef>
                <a:spcPts val="1000"/>
              </a:spcBef>
              <a:spcAft>
                <a:spcPts val="0"/>
              </a:spcAft>
              <a:buClr>
                <a:schemeClr val="dk1"/>
              </a:buClr>
              <a:buSzPts val="2800"/>
              <a:buAutoNum type="alphaUcPeriod"/>
            </a:pPr>
            <a:r>
              <a:rPr lang="en-US"/>
              <a:t>Very large amount of data</a:t>
            </a:r>
            <a:endParaRPr/>
          </a:p>
          <a:p>
            <a:pPr marL="514350" lvl="0" indent="-514350" algn="l" rtl="0">
              <a:lnSpc>
                <a:spcPct val="90000"/>
              </a:lnSpc>
              <a:spcBef>
                <a:spcPts val="1000"/>
              </a:spcBef>
              <a:spcAft>
                <a:spcPts val="0"/>
              </a:spcAft>
              <a:buClr>
                <a:schemeClr val="dk1"/>
              </a:buClr>
              <a:buSzPts val="2800"/>
              <a:buAutoNum type="alphaUcPeriod"/>
            </a:pPr>
            <a:r>
              <a:rPr lang="en-US"/>
              <a:t>The data which has some importance to a business</a:t>
            </a:r>
            <a:endParaRPr/>
          </a:p>
          <a:p>
            <a:pPr marL="514350" lvl="0" indent="-514350" algn="l" rtl="0">
              <a:lnSpc>
                <a:spcPct val="90000"/>
              </a:lnSpc>
              <a:spcBef>
                <a:spcPts val="1000"/>
              </a:spcBef>
              <a:spcAft>
                <a:spcPts val="0"/>
              </a:spcAft>
              <a:buClr>
                <a:schemeClr val="dk1"/>
              </a:buClr>
              <a:buSzPts val="2800"/>
              <a:buAutoNum type="alphaUcPeriod"/>
            </a:pPr>
            <a:r>
              <a:rPr lang="en-US"/>
              <a:t>Both of them</a:t>
            </a:r>
            <a:endParaRPr/>
          </a:p>
          <a:p>
            <a:pPr marL="514350" lvl="0" indent="-514350" algn="l" rtl="0">
              <a:lnSpc>
                <a:spcPct val="90000"/>
              </a:lnSpc>
              <a:spcBef>
                <a:spcPts val="1000"/>
              </a:spcBef>
              <a:spcAft>
                <a:spcPts val="0"/>
              </a:spcAft>
              <a:buClr>
                <a:schemeClr val="dk1"/>
              </a:buClr>
              <a:buSzPts val="2800"/>
              <a:buAutoNum type="alphaUcPeriod"/>
            </a:pPr>
            <a:r>
              <a:rPr lang="en-US"/>
              <a:t>None of them</a:t>
            </a:r>
            <a:endParaRPr/>
          </a:p>
          <a:p>
            <a:pPr marL="514350" lvl="0" indent="-336550" algn="l" rtl="0">
              <a:lnSpc>
                <a:spcPct val="90000"/>
              </a:lnSpc>
              <a:spcBef>
                <a:spcPts val="1000"/>
              </a:spcBef>
              <a:spcAft>
                <a:spcPts val="0"/>
              </a:spcAft>
              <a:buClr>
                <a:schemeClr val="dk1"/>
              </a:buClr>
              <a:buSzPts val="2800"/>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95"/>
        <p:cNvGrpSpPr/>
        <p:nvPr/>
      </p:nvGrpSpPr>
      <p:grpSpPr>
        <a:xfrm>
          <a:off x="0" y="0"/>
          <a:ext cx="0" cy="0"/>
          <a:chOff x="0" y="0"/>
          <a:chExt cx="0" cy="0"/>
        </a:xfrm>
      </p:grpSpPr>
      <p:pic>
        <p:nvPicPr>
          <p:cNvPr id="97" name="Google Shape;97;p2"/>
          <p:cNvPicPr preferRelativeResize="0"/>
          <p:nvPr/>
        </p:nvPicPr>
        <p:blipFill rotWithShape="1">
          <a:blip r:embed="rId3">
            <a:alphaModFix/>
          </a:blip>
          <a:srcRect/>
          <a:stretch/>
        </p:blipFill>
        <p:spPr>
          <a:xfrm>
            <a:off x="877455" y="533400"/>
            <a:ext cx="10427854" cy="57912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What are the best Big Data Tools?</a:t>
            </a:r>
            <a:br>
              <a:rPr lang="en-US"/>
            </a:br>
            <a:endParaRPr/>
          </a:p>
        </p:txBody>
      </p:sp>
      <p:sp>
        <p:nvSpPr>
          <p:cNvPr id="186" name="Google Shape;186;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90000"/>
              </a:lnSpc>
              <a:spcBef>
                <a:spcPts val="0"/>
              </a:spcBef>
              <a:spcAft>
                <a:spcPts val="0"/>
              </a:spcAft>
              <a:buClr>
                <a:schemeClr val="dk1"/>
              </a:buClr>
              <a:buSzPct val="100000"/>
              <a:buChar char="•"/>
            </a:pPr>
            <a:r>
              <a:rPr lang="en-US"/>
              <a:t>Here is the list of top 10 big data tools –</a:t>
            </a:r>
            <a:endParaRPr/>
          </a:p>
          <a:p>
            <a:pPr marL="228600" lvl="0" indent="-228600" algn="l" rtl="0">
              <a:lnSpc>
                <a:spcPct val="90000"/>
              </a:lnSpc>
              <a:spcBef>
                <a:spcPts val="1000"/>
              </a:spcBef>
              <a:spcAft>
                <a:spcPts val="0"/>
              </a:spcAft>
              <a:buClr>
                <a:schemeClr val="dk1"/>
              </a:buClr>
              <a:buSzPct val="100000"/>
              <a:buChar char="•"/>
            </a:pPr>
            <a:r>
              <a:rPr lang="en-US"/>
              <a:t>Apache Hadoop</a:t>
            </a:r>
            <a:endParaRPr/>
          </a:p>
          <a:p>
            <a:pPr marL="228600" lvl="0" indent="-228600" algn="l" rtl="0">
              <a:lnSpc>
                <a:spcPct val="90000"/>
              </a:lnSpc>
              <a:spcBef>
                <a:spcPts val="1000"/>
              </a:spcBef>
              <a:spcAft>
                <a:spcPts val="0"/>
              </a:spcAft>
              <a:buClr>
                <a:schemeClr val="dk1"/>
              </a:buClr>
              <a:buSzPct val="100000"/>
              <a:buChar char="•"/>
            </a:pPr>
            <a:r>
              <a:rPr lang="en-US"/>
              <a:t>Apache Spark</a:t>
            </a:r>
            <a:endParaRPr/>
          </a:p>
          <a:p>
            <a:pPr marL="228600" lvl="0" indent="-228600" algn="l" rtl="0">
              <a:lnSpc>
                <a:spcPct val="90000"/>
              </a:lnSpc>
              <a:spcBef>
                <a:spcPts val="1000"/>
              </a:spcBef>
              <a:spcAft>
                <a:spcPts val="0"/>
              </a:spcAft>
              <a:buClr>
                <a:schemeClr val="dk1"/>
              </a:buClr>
              <a:buSzPct val="100000"/>
              <a:buChar char="•"/>
            </a:pPr>
            <a:r>
              <a:rPr lang="en-US"/>
              <a:t>Flink</a:t>
            </a:r>
            <a:endParaRPr/>
          </a:p>
          <a:p>
            <a:pPr marL="228600" lvl="0" indent="-228600" algn="l" rtl="0">
              <a:lnSpc>
                <a:spcPct val="90000"/>
              </a:lnSpc>
              <a:spcBef>
                <a:spcPts val="1000"/>
              </a:spcBef>
              <a:spcAft>
                <a:spcPts val="0"/>
              </a:spcAft>
              <a:buClr>
                <a:schemeClr val="dk1"/>
              </a:buClr>
              <a:buSzPct val="100000"/>
              <a:buChar char="•"/>
            </a:pPr>
            <a:r>
              <a:rPr lang="en-US"/>
              <a:t>Apache Storm</a:t>
            </a:r>
            <a:endParaRPr/>
          </a:p>
          <a:p>
            <a:pPr marL="228600" lvl="0" indent="-228600" algn="l" rtl="0">
              <a:lnSpc>
                <a:spcPct val="90000"/>
              </a:lnSpc>
              <a:spcBef>
                <a:spcPts val="1000"/>
              </a:spcBef>
              <a:spcAft>
                <a:spcPts val="0"/>
              </a:spcAft>
              <a:buClr>
                <a:schemeClr val="dk1"/>
              </a:buClr>
              <a:buSzPct val="100000"/>
              <a:buChar char="•"/>
            </a:pPr>
            <a:r>
              <a:rPr lang="en-US"/>
              <a:t>Apache Cassandra</a:t>
            </a:r>
            <a:endParaRPr/>
          </a:p>
          <a:p>
            <a:pPr marL="228600" lvl="0" indent="-228600" algn="l" rtl="0">
              <a:lnSpc>
                <a:spcPct val="90000"/>
              </a:lnSpc>
              <a:spcBef>
                <a:spcPts val="1000"/>
              </a:spcBef>
              <a:spcAft>
                <a:spcPts val="0"/>
              </a:spcAft>
              <a:buClr>
                <a:schemeClr val="dk1"/>
              </a:buClr>
              <a:buSzPct val="100000"/>
              <a:buChar char="•"/>
            </a:pPr>
            <a:r>
              <a:rPr lang="en-US"/>
              <a:t>MongoDB</a:t>
            </a:r>
            <a:endParaRPr/>
          </a:p>
          <a:p>
            <a:pPr marL="228600" lvl="0" indent="-228600" algn="l" rtl="0">
              <a:lnSpc>
                <a:spcPct val="90000"/>
              </a:lnSpc>
              <a:spcBef>
                <a:spcPts val="1000"/>
              </a:spcBef>
              <a:spcAft>
                <a:spcPts val="0"/>
              </a:spcAft>
              <a:buClr>
                <a:schemeClr val="dk1"/>
              </a:buClr>
              <a:buSzPct val="100000"/>
              <a:buChar char="•"/>
            </a:pPr>
            <a:r>
              <a:rPr lang="en-US"/>
              <a:t>Kafka</a:t>
            </a:r>
            <a:endParaRPr/>
          </a:p>
          <a:p>
            <a:pPr marL="228600" lvl="0" indent="-228600" algn="l" rtl="0">
              <a:lnSpc>
                <a:spcPct val="90000"/>
              </a:lnSpc>
              <a:spcBef>
                <a:spcPts val="1000"/>
              </a:spcBef>
              <a:spcAft>
                <a:spcPts val="0"/>
              </a:spcAft>
              <a:buClr>
                <a:schemeClr val="dk1"/>
              </a:buClr>
              <a:buSzPct val="100000"/>
              <a:buChar char="•"/>
            </a:pPr>
            <a:r>
              <a:rPr lang="en-US"/>
              <a:t>Tableau</a:t>
            </a:r>
            <a:endParaRPr/>
          </a:p>
          <a:p>
            <a:pPr marL="228600" lvl="0" indent="-228600" algn="l" rtl="0">
              <a:lnSpc>
                <a:spcPct val="90000"/>
              </a:lnSpc>
              <a:spcBef>
                <a:spcPts val="1000"/>
              </a:spcBef>
              <a:spcAft>
                <a:spcPts val="0"/>
              </a:spcAft>
              <a:buClr>
                <a:schemeClr val="dk1"/>
              </a:buClr>
              <a:buSzPct val="100000"/>
              <a:buChar char="•"/>
            </a:pPr>
            <a:r>
              <a:rPr lang="en-US"/>
              <a:t>RapidMiner</a:t>
            </a:r>
            <a:endParaRPr/>
          </a:p>
          <a:p>
            <a:pPr marL="228600" lvl="0" indent="-228600" algn="l" rtl="0">
              <a:lnSpc>
                <a:spcPct val="90000"/>
              </a:lnSpc>
              <a:spcBef>
                <a:spcPts val="1000"/>
              </a:spcBef>
              <a:spcAft>
                <a:spcPts val="0"/>
              </a:spcAft>
              <a:buClr>
                <a:schemeClr val="dk1"/>
              </a:buClr>
              <a:buSzPct val="100000"/>
              <a:buChar char="•"/>
            </a:pPr>
            <a:r>
              <a:rPr lang="en-US"/>
              <a:t>R Programming</a:t>
            </a:r>
            <a:endParaRPr/>
          </a:p>
          <a:p>
            <a:pPr marL="228600" lvl="0" indent="-77470" algn="l" rtl="0">
              <a:lnSpc>
                <a:spcPct val="90000"/>
              </a:lnSpc>
              <a:spcBef>
                <a:spcPts val="1000"/>
              </a:spcBef>
              <a:spcAft>
                <a:spcPts val="0"/>
              </a:spcAft>
              <a:buClr>
                <a:schemeClr val="dk1"/>
              </a:buClr>
              <a:buSzPct val="100000"/>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6"/>
          <p:cNvSpPr txBox="1">
            <a:spLocks noGrp="1"/>
          </p:cNvSpPr>
          <p:nvPr>
            <p:ph type="body" idx="1"/>
          </p:nvPr>
        </p:nvSpPr>
        <p:spPr>
          <a:xfrm>
            <a:off x="570345" y="421698"/>
            <a:ext cx="10845800" cy="3503756"/>
          </a:xfrm>
          <a:prstGeom prst="rect">
            <a:avLst/>
          </a:prstGeom>
          <a:noFill/>
          <a:ln>
            <a:noFill/>
          </a:ln>
        </p:spPr>
        <p:txBody>
          <a:bodyPr spcFirstLastPara="1" wrap="square" lIns="91425" tIns="45700" rIns="91425" bIns="45700" anchor="t" anchorCtr="0">
            <a:normAutofit fontScale="70000" lnSpcReduction="20000"/>
          </a:bodyPr>
          <a:lstStyle/>
          <a:p>
            <a:pPr marL="514350" lvl="0" indent="-514350" algn="l" rtl="0">
              <a:lnSpc>
                <a:spcPct val="90000"/>
              </a:lnSpc>
              <a:spcBef>
                <a:spcPts val="0"/>
              </a:spcBef>
              <a:spcAft>
                <a:spcPts val="0"/>
              </a:spcAft>
              <a:buClr>
                <a:schemeClr val="dk1"/>
              </a:buClr>
              <a:buSzPct val="100000"/>
              <a:buNone/>
            </a:pPr>
            <a:r>
              <a:rPr lang="en-US" b="1" dirty="0"/>
              <a:t>Datasets </a:t>
            </a:r>
            <a:endParaRPr dirty="0"/>
          </a:p>
          <a:p>
            <a:pPr marL="514350" indent="-514350">
              <a:buSzPct val="100000"/>
            </a:pPr>
            <a:r>
              <a:rPr lang="en-US" dirty="0"/>
              <a:t>Collections or groups of related data are generally referred to as datasets. Each group or dataset member (datum) shares the same set of attributes or properties as others in the same dataset. </a:t>
            </a:r>
          </a:p>
          <a:p>
            <a:pPr marL="514350" indent="-514350">
              <a:buSzPct val="100000"/>
            </a:pPr>
            <a:r>
              <a:rPr lang="en-US" dirty="0"/>
              <a:t>A data set (or dataset) is </a:t>
            </a:r>
            <a:r>
              <a:rPr lang="en-US" b="1" dirty="0"/>
              <a:t>a collection of data</a:t>
            </a:r>
            <a:r>
              <a:rPr lang="en-US" dirty="0"/>
              <a:t>. In the case of tabular data, a data set corresponds to one or more database tables, where every column of a table represents a particular variable, and each row corresponds to a given record of the data set in question.</a:t>
            </a:r>
            <a:endParaRPr dirty="0"/>
          </a:p>
          <a:p>
            <a:pPr marL="514350" lvl="0" indent="-514350" algn="l" rtl="0">
              <a:lnSpc>
                <a:spcPct val="90000"/>
              </a:lnSpc>
              <a:spcBef>
                <a:spcPts val="1000"/>
              </a:spcBef>
              <a:spcAft>
                <a:spcPts val="0"/>
              </a:spcAft>
              <a:buClr>
                <a:schemeClr val="dk1"/>
              </a:buClr>
              <a:buSzPct val="100000"/>
              <a:buNone/>
            </a:pPr>
            <a:r>
              <a:rPr lang="en-US" dirty="0"/>
              <a:t>Some examples of datasets are: </a:t>
            </a:r>
            <a:endParaRPr dirty="0"/>
          </a:p>
          <a:p>
            <a:pPr marL="514350" lvl="0" indent="-514350" algn="l" rtl="0">
              <a:lnSpc>
                <a:spcPct val="90000"/>
              </a:lnSpc>
              <a:spcBef>
                <a:spcPts val="1000"/>
              </a:spcBef>
              <a:spcAft>
                <a:spcPts val="0"/>
              </a:spcAft>
              <a:buClr>
                <a:schemeClr val="dk1"/>
              </a:buClr>
              <a:buSzPct val="100000"/>
              <a:buNone/>
            </a:pPr>
            <a:r>
              <a:rPr lang="en-US" dirty="0"/>
              <a:t>• tweets stored in a flat file </a:t>
            </a:r>
            <a:endParaRPr dirty="0"/>
          </a:p>
          <a:p>
            <a:pPr marL="514350" lvl="0" indent="-514350" algn="l" rtl="0">
              <a:lnSpc>
                <a:spcPct val="90000"/>
              </a:lnSpc>
              <a:spcBef>
                <a:spcPts val="1000"/>
              </a:spcBef>
              <a:spcAft>
                <a:spcPts val="0"/>
              </a:spcAft>
              <a:buClr>
                <a:schemeClr val="dk1"/>
              </a:buClr>
              <a:buSzPct val="100000"/>
              <a:buNone/>
            </a:pPr>
            <a:r>
              <a:rPr lang="en-US" dirty="0"/>
              <a:t>• a collection of image files in a directory </a:t>
            </a:r>
            <a:endParaRPr dirty="0"/>
          </a:p>
          <a:p>
            <a:pPr marL="514350" lvl="0" indent="-514350" algn="l" rtl="0">
              <a:lnSpc>
                <a:spcPct val="90000"/>
              </a:lnSpc>
              <a:spcBef>
                <a:spcPts val="1000"/>
              </a:spcBef>
              <a:spcAft>
                <a:spcPts val="0"/>
              </a:spcAft>
              <a:buClr>
                <a:schemeClr val="dk1"/>
              </a:buClr>
              <a:buSzPct val="100000"/>
              <a:buNone/>
            </a:pPr>
            <a:r>
              <a:rPr lang="en-US" dirty="0"/>
              <a:t>• an extract of rows from a database table stored in a CSV formatted file </a:t>
            </a:r>
            <a:endParaRPr dirty="0"/>
          </a:p>
          <a:p>
            <a:pPr marL="514350" lvl="0" indent="-514350" algn="l" rtl="0">
              <a:lnSpc>
                <a:spcPct val="90000"/>
              </a:lnSpc>
              <a:spcBef>
                <a:spcPts val="1000"/>
              </a:spcBef>
              <a:spcAft>
                <a:spcPts val="0"/>
              </a:spcAft>
              <a:buClr>
                <a:schemeClr val="dk1"/>
              </a:buClr>
              <a:buSzPct val="100000"/>
              <a:buNone/>
            </a:pPr>
            <a:r>
              <a:rPr lang="en-US" dirty="0"/>
              <a:t>• historical weather observations that are stored as XML files</a:t>
            </a:r>
            <a:endParaRPr dirty="0"/>
          </a:p>
        </p:txBody>
      </p:sp>
      <p:pic>
        <p:nvPicPr>
          <p:cNvPr id="194" name="Google Shape;194;p16"/>
          <p:cNvPicPr preferRelativeResize="0"/>
          <p:nvPr/>
        </p:nvPicPr>
        <p:blipFill rotWithShape="1">
          <a:blip r:embed="rId3">
            <a:alphaModFix/>
          </a:blip>
          <a:srcRect/>
          <a:stretch/>
        </p:blipFill>
        <p:spPr>
          <a:xfrm>
            <a:off x="3117416" y="4288293"/>
            <a:ext cx="5751657" cy="240241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17"/>
          <p:cNvSpPr txBox="1">
            <a:spLocks noGrp="1"/>
          </p:cNvSpPr>
          <p:nvPr>
            <p:ph type="body" idx="1"/>
          </p:nvPr>
        </p:nvSpPr>
        <p:spPr>
          <a:xfrm>
            <a:off x="939800" y="572654"/>
            <a:ext cx="10515600" cy="2445471"/>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90000"/>
              </a:lnSpc>
              <a:spcBef>
                <a:spcPts val="0"/>
              </a:spcBef>
              <a:spcAft>
                <a:spcPts val="0"/>
              </a:spcAft>
              <a:buClr>
                <a:schemeClr val="dk1"/>
              </a:buClr>
              <a:buSzPct val="100000"/>
              <a:buNone/>
            </a:pPr>
            <a:r>
              <a:rPr lang="en-US" b="1"/>
              <a:t>Data Analysis </a:t>
            </a:r>
            <a:endParaRPr b="1"/>
          </a:p>
          <a:p>
            <a:pPr marL="228600" lvl="0" indent="-228600" algn="l" rtl="0">
              <a:lnSpc>
                <a:spcPct val="90000"/>
              </a:lnSpc>
              <a:spcBef>
                <a:spcPts val="1000"/>
              </a:spcBef>
              <a:spcAft>
                <a:spcPts val="0"/>
              </a:spcAft>
              <a:buClr>
                <a:schemeClr val="dk1"/>
              </a:buClr>
              <a:buSzPct val="100000"/>
              <a:buNone/>
            </a:pPr>
            <a:r>
              <a:rPr lang="en-US"/>
              <a:t>Data analysis is the process of examining data to find facts, relationships, patterns, insights and/or trends. </a:t>
            </a:r>
            <a:endParaRPr/>
          </a:p>
          <a:p>
            <a:pPr marL="228600" lvl="0" indent="-228600" algn="l" rtl="0">
              <a:lnSpc>
                <a:spcPct val="90000"/>
              </a:lnSpc>
              <a:spcBef>
                <a:spcPts val="1000"/>
              </a:spcBef>
              <a:spcAft>
                <a:spcPts val="0"/>
              </a:spcAft>
              <a:buClr>
                <a:schemeClr val="dk1"/>
              </a:buClr>
              <a:buSzPct val="100000"/>
              <a:buNone/>
            </a:pPr>
            <a:r>
              <a:rPr lang="en-US"/>
              <a:t>The overall goal of data analysis is to support better decision making.</a:t>
            </a:r>
            <a:endParaRPr/>
          </a:p>
          <a:p>
            <a:pPr marL="228600" lvl="0" indent="-228600" algn="l" rtl="0">
              <a:lnSpc>
                <a:spcPct val="90000"/>
              </a:lnSpc>
              <a:spcBef>
                <a:spcPts val="1000"/>
              </a:spcBef>
              <a:spcAft>
                <a:spcPts val="0"/>
              </a:spcAft>
              <a:buClr>
                <a:schemeClr val="dk1"/>
              </a:buClr>
              <a:buSzPct val="100000"/>
              <a:buNone/>
            </a:pPr>
            <a:r>
              <a:rPr lang="en-US"/>
              <a:t>Ex: “</a:t>
            </a:r>
            <a:r>
              <a:rPr lang="en-US" i="1"/>
              <a:t>how the number of ice cream cones sold is related to the daily temperature?”</a:t>
            </a:r>
            <a:endParaRPr i="1"/>
          </a:p>
        </p:txBody>
      </p:sp>
      <p:pic>
        <p:nvPicPr>
          <p:cNvPr id="201" name="Google Shape;201;p17"/>
          <p:cNvPicPr preferRelativeResize="0"/>
          <p:nvPr/>
        </p:nvPicPr>
        <p:blipFill rotWithShape="1">
          <a:blip r:embed="rId3">
            <a:alphaModFix/>
          </a:blip>
          <a:srcRect/>
          <a:stretch/>
        </p:blipFill>
        <p:spPr>
          <a:xfrm>
            <a:off x="2918114" y="3302431"/>
            <a:ext cx="5985741" cy="281532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8"/>
          <p:cNvSpPr txBox="1">
            <a:spLocks noGrp="1"/>
          </p:cNvSpPr>
          <p:nvPr>
            <p:ph type="body" idx="1"/>
          </p:nvPr>
        </p:nvSpPr>
        <p:spPr>
          <a:xfrm>
            <a:off x="810491" y="609600"/>
            <a:ext cx="10515600" cy="3664672"/>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0"/>
              </a:spcAft>
              <a:buClr>
                <a:schemeClr val="dk1"/>
              </a:buClr>
              <a:buSzPct val="100000"/>
              <a:buNone/>
            </a:pPr>
            <a:r>
              <a:rPr lang="en-US" b="1" dirty="0"/>
              <a:t>Data Analytics </a:t>
            </a:r>
            <a:endParaRPr b="1" dirty="0"/>
          </a:p>
          <a:p>
            <a:pPr marL="228600" lvl="0" indent="-228600" algn="l" rtl="0">
              <a:lnSpc>
                <a:spcPct val="90000"/>
              </a:lnSpc>
              <a:spcBef>
                <a:spcPts val="1000"/>
              </a:spcBef>
              <a:spcAft>
                <a:spcPts val="0"/>
              </a:spcAft>
              <a:buClr>
                <a:schemeClr val="dk1"/>
              </a:buClr>
              <a:buSzPct val="100000"/>
              <a:buNone/>
            </a:pPr>
            <a:r>
              <a:rPr lang="en-US" dirty="0"/>
              <a:t>Data analytics is a discipline that includes the management of the complete data lifecycle, which encompasses collecting, cleansing, organizing, storing, analyzing and governing data.</a:t>
            </a:r>
            <a:endParaRPr dirty="0"/>
          </a:p>
          <a:p>
            <a:pPr marL="228600" lvl="0" indent="-228600" algn="l" rtl="0">
              <a:lnSpc>
                <a:spcPct val="90000"/>
              </a:lnSpc>
              <a:spcBef>
                <a:spcPts val="1000"/>
              </a:spcBef>
              <a:spcAft>
                <a:spcPts val="0"/>
              </a:spcAft>
              <a:buClr>
                <a:schemeClr val="dk1"/>
              </a:buClr>
              <a:buSzPct val="100000"/>
              <a:buNone/>
            </a:pPr>
            <a:endParaRPr dirty="0"/>
          </a:p>
          <a:p>
            <a:pPr marL="228600" lvl="0" indent="-228600" algn="l" rtl="0">
              <a:lnSpc>
                <a:spcPct val="90000"/>
              </a:lnSpc>
              <a:spcBef>
                <a:spcPts val="1000"/>
              </a:spcBef>
              <a:spcAft>
                <a:spcPts val="0"/>
              </a:spcAft>
              <a:buClr>
                <a:schemeClr val="dk1"/>
              </a:buClr>
              <a:buSzPct val="100000"/>
              <a:buNone/>
            </a:pPr>
            <a:r>
              <a:rPr lang="en-US" b="1" dirty="0"/>
              <a:t>Big Data Analytics</a:t>
            </a:r>
            <a:endParaRPr dirty="0"/>
          </a:p>
          <a:p>
            <a:pPr marL="228600" lvl="0" indent="-228600" algn="l" rtl="0">
              <a:lnSpc>
                <a:spcPct val="90000"/>
              </a:lnSpc>
              <a:spcBef>
                <a:spcPts val="1000"/>
              </a:spcBef>
              <a:spcAft>
                <a:spcPts val="0"/>
              </a:spcAft>
              <a:buClr>
                <a:schemeClr val="dk1"/>
              </a:buClr>
              <a:buSzPct val="100000"/>
              <a:buNone/>
            </a:pPr>
            <a:r>
              <a:rPr lang="en-US" dirty="0"/>
              <a:t>The Big Data analytics lifecycle generally involves identifying, procuring, preparing and analyzing large amounts of raw, unstructured data to extract meaningful information that can serve as an input for identifying patterns, enriching existing enterprise data and performing large-scale searches. </a:t>
            </a:r>
            <a:endParaRPr dirty="0"/>
          </a:p>
        </p:txBody>
      </p:sp>
      <p:pic>
        <p:nvPicPr>
          <p:cNvPr id="208" name="Google Shape;208;p18"/>
          <p:cNvPicPr preferRelativeResize="0"/>
          <p:nvPr/>
        </p:nvPicPr>
        <p:blipFill rotWithShape="1">
          <a:blip r:embed="rId3">
            <a:alphaModFix/>
          </a:blip>
          <a:srcRect/>
          <a:stretch/>
        </p:blipFill>
        <p:spPr>
          <a:xfrm>
            <a:off x="3547379" y="4100945"/>
            <a:ext cx="4469784" cy="222596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19"/>
          <p:cNvSpPr txBox="1">
            <a:spLocks noGrp="1"/>
          </p:cNvSpPr>
          <p:nvPr>
            <p:ph type="title"/>
          </p:nvPr>
        </p:nvSpPr>
        <p:spPr>
          <a:xfrm>
            <a:off x="838200" y="956252"/>
            <a:ext cx="10515600" cy="13255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Times New Roman"/>
              <a:buNone/>
            </a:pPr>
            <a:r>
              <a:rPr lang="en-US" sz="3100">
                <a:latin typeface="Times New Roman"/>
                <a:ea typeface="Times New Roman"/>
                <a:cs typeface="Times New Roman"/>
                <a:sym typeface="Times New Roman"/>
              </a:rPr>
              <a:t>Different kinds of organizations use data analytics tools and techniques in different ways. Take, for example, these three sectors: </a:t>
            </a:r>
            <a:br>
              <a:rPr lang="en-US"/>
            </a:br>
            <a:endParaRPr/>
          </a:p>
        </p:txBody>
      </p:sp>
      <p:sp>
        <p:nvSpPr>
          <p:cNvPr id="214" name="Google Shape;214;p19"/>
          <p:cNvSpPr txBox="1">
            <a:spLocks noGrp="1"/>
          </p:cNvSpPr>
          <p:nvPr>
            <p:ph type="body" idx="1"/>
          </p:nvPr>
        </p:nvSpPr>
        <p:spPr>
          <a:xfrm>
            <a:off x="822036" y="2506662"/>
            <a:ext cx="10522528" cy="3543156"/>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latin typeface="Times New Roman"/>
                <a:ea typeface="Times New Roman"/>
                <a:cs typeface="Times New Roman"/>
                <a:sym typeface="Times New Roman"/>
              </a:rPr>
              <a:t>• In business-oriented environments, data analytics results can lower operational costs and facilitate strategic decision-making.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In the scientific domain, data analytics can help identify the cause of a phenomenon to improve the accuracy of predictions.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In service-based environments like public sector organizations, data analytics can help strengthen the focus on delivering high-quality services by driving down costs.</a:t>
            </a:r>
            <a:endParaRPr>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219"/>
        <p:cNvGrpSpPr/>
        <p:nvPr/>
      </p:nvGrpSpPr>
      <p:grpSpPr>
        <a:xfrm>
          <a:off x="0" y="0"/>
          <a:ext cx="0" cy="0"/>
          <a:chOff x="0" y="0"/>
          <a:chExt cx="0" cy="0"/>
        </a:xfrm>
      </p:grpSpPr>
      <p:sp>
        <p:nvSpPr>
          <p:cNvPr id="220" name="Google Shape;220;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Calibri"/>
              <a:buNone/>
            </a:pPr>
            <a:br>
              <a:rPr lang="en-US"/>
            </a:br>
            <a:r>
              <a:rPr lang="en-US"/>
              <a:t> Quick Quiz</a:t>
            </a:r>
            <a:br>
              <a:rPr lang="en-US"/>
            </a:br>
            <a:endParaRPr/>
          </a:p>
        </p:txBody>
      </p:sp>
      <p:sp>
        <p:nvSpPr>
          <p:cNvPr id="221" name="Google Shape;221;p20"/>
          <p:cNvSpPr txBox="1">
            <a:spLocks noGrp="1"/>
          </p:cNvSpPr>
          <p:nvPr>
            <p:ph type="body" idx="1"/>
          </p:nvPr>
        </p:nvSpPr>
        <p:spPr>
          <a:xfrm>
            <a:off x="2807854" y="2262909"/>
            <a:ext cx="8545945" cy="3914054"/>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endParaRPr dirty="0"/>
          </a:p>
          <a:p>
            <a:pPr marL="228600" lvl="0" indent="-228600" algn="l" rtl="0">
              <a:lnSpc>
                <a:spcPct val="90000"/>
              </a:lnSpc>
              <a:spcBef>
                <a:spcPts val="1000"/>
              </a:spcBef>
              <a:spcAft>
                <a:spcPts val="0"/>
              </a:spcAft>
              <a:buClr>
                <a:schemeClr val="dk1"/>
              </a:buClr>
              <a:buSzPts val="2800"/>
              <a:buNone/>
            </a:pPr>
            <a:r>
              <a:rPr lang="en-US" dirty="0"/>
              <a:t>For large scale processing in big data which one is more suitable?</a:t>
            </a:r>
            <a:endParaRPr dirty="0"/>
          </a:p>
          <a:p>
            <a:pPr marL="514350" lvl="0" indent="-514350" algn="l" rtl="0">
              <a:lnSpc>
                <a:spcPct val="90000"/>
              </a:lnSpc>
              <a:spcBef>
                <a:spcPts val="1000"/>
              </a:spcBef>
              <a:spcAft>
                <a:spcPts val="0"/>
              </a:spcAft>
              <a:buClr>
                <a:schemeClr val="dk1"/>
              </a:buClr>
              <a:buSzPts val="2800"/>
              <a:buAutoNum type="alphaUcPeriod"/>
            </a:pPr>
            <a:r>
              <a:rPr lang="en-US" dirty="0"/>
              <a:t>Spark</a:t>
            </a:r>
            <a:endParaRPr dirty="0"/>
          </a:p>
          <a:p>
            <a:pPr marL="514350" lvl="0" indent="-514350" algn="l" rtl="0">
              <a:lnSpc>
                <a:spcPct val="90000"/>
              </a:lnSpc>
              <a:spcBef>
                <a:spcPts val="1000"/>
              </a:spcBef>
              <a:spcAft>
                <a:spcPts val="0"/>
              </a:spcAft>
              <a:buClr>
                <a:schemeClr val="dk1"/>
              </a:buClr>
              <a:buSzPts val="2800"/>
              <a:buNone/>
            </a:pPr>
            <a:r>
              <a:rPr lang="en-US" dirty="0"/>
              <a:t>B. Kafka</a:t>
            </a:r>
            <a:endParaRPr dirty="0"/>
          </a:p>
          <a:p>
            <a:pPr marL="228600" lvl="0" indent="-228600" algn="l" rtl="0">
              <a:lnSpc>
                <a:spcPct val="90000"/>
              </a:lnSpc>
              <a:spcBef>
                <a:spcPts val="1000"/>
              </a:spcBef>
              <a:spcAft>
                <a:spcPts val="0"/>
              </a:spcAft>
              <a:buClr>
                <a:schemeClr val="dk1"/>
              </a:buClr>
              <a:buSzPts val="2800"/>
              <a:buNone/>
            </a:pPr>
            <a:r>
              <a:rPr lang="en-US" dirty="0"/>
              <a:t>C. </a:t>
            </a:r>
            <a:r>
              <a:rPr lang="en-US" dirty="0" err="1"/>
              <a:t>Mapreduce</a:t>
            </a:r>
            <a:endParaRPr dirty="0"/>
          </a:p>
          <a:p>
            <a:pPr marL="228600" lvl="0" indent="-228600" algn="l" rtl="0">
              <a:lnSpc>
                <a:spcPct val="90000"/>
              </a:lnSpc>
              <a:spcBef>
                <a:spcPts val="1000"/>
              </a:spcBef>
              <a:spcAft>
                <a:spcPts val="0"/>
              </a:spcAft>
              <a:buClr>
                <a:schemeClr val="dk1"/>
              </a:buClr>
              <a:buSzPts val="2800"/>
              <a:buNone/>
            </a:pPr>
            <a:r>
              <a:rPr lang="en-US" dirty="0"/>
              <a:t>D. </a:t>
            </a:r>
            <a:r>
              <a:rPr lang="en-US" dirty="0" err="1"/>
              <a:t>hadoop</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1"/>
          <p:cNvSpPr txBox="1">
            <a:spLocks noGrp="1"/>
          </p:cNvSpPr>
          <p:nvPr>
            <p:ph type="title"/>
          </p:nvPr>
        </p:nvSpPr>
        <p:spPr>
          <a:xfrm>
            <a:off x="810491" y="281998"/>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General categories of analytics</a:t>
            </a:r>
            <a:endParaRPr b="1">
              <a:latin typeface="Times New Roman"/>
              <a:ea typeface="Times New Roman"/>
              <a:cs typeface="Times New Roman"/>
              <a:sym typeface="Times New Roman"/>
            </a:endParaRPr>
          </a:p>
        </p:txBody>
      </p:sp>
      <p:sp>
        <p:nvSpPr>
          <p:cNvPr id="228" name="Google Shape;228;p21"/>
          <p:cNvSpPr txBox="1">
            <a:spLocks noGrp="1"/>
          </p:cNvSpPr>
          <p:nvPr>
            <p:ph type="body" idx="1"/>
          </p:nvPr>
        </p:nvSpPr>
        <p:spPr>
          <a:xfrm>
            <a:off x="745836" y="2789382"/>
            <a:ext cx="4094019" cy="2861107"/>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latin typeface="Times New Roman"/>
                <a:ea typeface="Times New Roman"/>
                <a:cs typeface="Times New Roman"/>
                <a:sym typeface="Times New Roman"/>
              </a:rPr>
              <a:t>• Descriptive analytics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Diagnostic analytics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Predictive analytics </a:t>
            </a:r>
            <a:endParaRPr>
              <a:latin typeface="Times New Roman"/>
              <a:ea typeface="Times New Roman"/>
              <a:cs typeface="Times New Roman"/>
              <a:sym typeface="Times New Roman"/>
            </a:endParaRPr>
          </a:p>
          <a:p>
            <a:pPr marL="228600" lvl="0" indent="-228600" algn="l" rtl="0">
              <a:lnSpc>
                <a:spcPct val="90000"/>
              </a:lnSpc>
              <a:spcBef>
                <a:spcPts val="1000"/>
              </a:spcBef>
              <a:spcAft>
                <a:spcPts val="0"/>
              </a:spcAft>
              <a:buClr>
                <a:schemeClr val="dk1"/>
              </a:buClr>
              <a:buSzPts val="2800"/>
              <a:buNone/>
            </a:pPr>
            <a:r>
              <a:rPr lang="en-US">
                <a:latin typeface="Times New Roman"/>
                <a:ea typeface="Times New Roman"/>
                <a:cs typeface="Times New Roman"/>
                <a:sym typeface="Times New Roman"/>
              </a:rPr>
              <a:t>• Prescriptive analytics </a:t>
            </a:r>
            <a:endParaRPr>
              <a:latin typeface="Times New Roman"/>
              <a:ea typeface="Times New Roman"/>
              <a:cs typeface="Times New Roman"/>
              <a:sym typeface="Times New Roman"/>
            </a:endParaRPr>
          </a:p>
        </p:txBody>
      </p:sp>
      <p:pic>
        <p:nvPicPr>
          <p:cNvPr id="230" name="Google Shape;230;p21"/>
          <p:cNvPicPr preferRelativeResize="0"/>
          <p:nvPr/>
        </p:nvPicPr>
        <p:blipFill rotWithShape="1">
          <a:blip r:embed="rId3">
            <a:alphaModFix/>
          </a:blip>
          <a:srcRect/>
          <a:stretch/>
        </p:blipFill>
        <p:spPr>
          <a:xfrm>
            <a:off x="4252733" y="1540591"/>
            <a:ext cx="7311194" cy="4798827"/>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Descriptive Analytics</a:t>
            </a:r>
            <a:endParaRPr/>
          </a:p>
        </p:txBody>
      </p:sp>
      <p:sp>
        <p:nvSpPr>
          <p:cNvPr id="236" name="Google Shape;236;p22"/>
          <p:cNvSpPr txBox="1">
            <a:spLocks noGrp="1"/>
          </p:cNvSpPr>
          <p:nvPr>
            <p:ph type="body" idx="1"/>
          </p:nvPr>
        </p:nvSpPr>
        <p:spPr>
          <a:xfrm>
            <a:off x="678426" y="1573161"/>
            <a:ext cx="10675374" cy="5004620"/>
          </a:xfrm>
          <a:prstGeom prst="rect">
            <a:avLst/>
          </a:prstGeom>
          <a:noFill/>
          <a:ln>
            <a:noFill/>
          </a:ln>
        </p:spPr>
        <p:txBody>
          <a:bodyPr spcFirstLastPara="1" wrap="square" lIns="91425" tIns="45700" rIns="91425" bIns="45700" anchor="t" anchorCtr="0">
            <a:normAutofit fontScale="85000" lnSpcReduction="20000"/>
          </a:bodyPr>
          <a:lstStyle/>
          <a:p>
            <a:pPr marL="228600" indent="-228600" algn="just">
              <a:spcBef>
                <a:spcPts val="0"/>
              </a:spcBef>
              <a:buSzPct val="100000"/>
              <a:buNone/>
            </a:pPr>
            <a:r>
              <a:rPr lang="en-IN" b="1" dirty="0"/>
              <a:t>What happened?</a:t>
            </a:r>
          </a:p>
          <a:p>
            <a:pPr marL="228600" lvl="0" indent="-228600" algn="just" rtl="0">
              <a:lnSpc>
                <a:spcPct val="90000"/>
              </a:lnSpc>
              <a:spcBef>
                <a:spcPts val="0"/>
              </a:spcBef>
              <a:spcAft>
                <a:spcPts val="0"/>
              </a:spcAft>
              <a:buClr>
                <a:schemeClr val="dk1"/>
              </a:buClr>
              <a:buSzPct val="100000"/>
              <a:buNone/>
            </a:pPr>
            <a:endParaRPr lang="en-US" dirty="0"/>
          </a:p>
          <a:p>
            <a:pPr marL="228600" lvl="0" indent="-228600" algn="just" rtl="0">
              <a:lnSpc>
                <a:spcPct val="90000"/>
              </a:lnSpc>
              <a:spcBef>
                <a:spcPts val="0"/>
              </a:spcBef>
              <a:spcAft>
                <a:spcPts val="0"/>
              </a:spcAft>
              <a:buClr>
                <a:schemeClr val="dk1"/>
              </a:buClr>
              <a:buSzPct val="100000"/>
              <a:buNone/>
            </a:pPr>
            <a:r>
              <a:rPr lang="en-US" dirty="0"/>
              <a:t>Descriptive analytics are carried out to answer questions about events that have already occurred. </a:t>
            </a:r>
          </a:p>
          <a:p>
            <a:pPr marL="228600" lvl="0" indent="-228600" algn="just" rtl="0">
              <a:lnSpc>
                <a:spcPct val="90000"/>
              </a:lnSpc>
              <a:spcBef>
                <a:spcPts val="0"/>
              </a:spcBef>
              <a:spcAft>
                <a:spcPts val="0"/>
              </a:spcAft>
              <a:buClr>
                <a:schemeClr val="dk1"/>
              </a:buClr>
              <a:buSzPct val="100000"/>
              <a:buNone/>
            </a:pPr>
            <a:r>
              <a:rPr lang="en-US" dirty="0"/>
              <a:t>This form of analytics contextualizes data to generate information. </a:t>
            </a:r>
            <a:endParaRPr dirty="0"/>
          </a:p>
          <a:p>
            <a:pPr marL="228600" lvl="0" indent="-228600" algn="just" rtl="0">
              <a:lnSpc>
                <a:spcPct val="90000"/>
              </a:lnSpc>
              <a:spcBef>
                <a:spcPts val="1000"/>
              </a:spcBef>
              <a:spcAft>
                <a:spcPts val="0"/>
              </a:spcAft>
              <a:buClr>
                <a:schemeClr val="dk1"/>
              </a:buClr>
              <a:buSzPct val="100000"/>
              <a:buNone/>
            </a:pPr>
            <a:r>
              <a:rPr lang="en-US" dirty="0"/>
              <a:t>Sample questions can include: </a:t>
            </a:r>
            <a:endParaRPr dirty="0"/>
          </a:p>
          <a:p>
            <a:pPr marL="228600" lvl="0" indent="-228600" algn="just" rtl="0">
              <a:lnSpc>
                <a:spcPct val="90000"/>
              </a:lnSpc>
              <a:spcBef>
                <a:spcPts val="1000"/>
              </a:spcBef>
              <a:spcAft>
                <a:spcPts val="0"/>
              </a:spcAft>
              <a:buClr>
                <a:schemeClr val="dk1"/>
              </a:buClr>
              <a:buSzPct val="100000"/>
              <a:buNone/>
            </a:pPr>
            <a:r>
              <a:rPr lang="en-US" i="1" dirty="0"/>
              <a:t>• What was the sales volume over the past 12 months?</a:t>
            </a:r>
            <a:endParaRPr dirty="0"/>
          </a:p>
          <a:p>
            <a:pPr marL="228600" lvl="0" indent="-228600" algn="just" rtl="0">
              <a:lnSpc>
                <a:spcPct val="90000"/>
              </a:lnSpc>
              <a:spcBef>
                <a:spcPts val="1000"/>
              </a:spcBef>
              <a:spcAft>
                <a:spcPts val="0"/>
              </a:spcAft>
              <a:buClr>
                <a:schemeClr val="dk1"/>
              </a:buClr>
              <a:buSzPct val="100000"/>
              <a:buNone/>
            </a:pPr>
            <a:r>
              <a:rPr lang="en-US" i="1" dirty="0"/>
              <a:t>• What is the number of support calls received as categorized by severity and geographic location? </a:t>
            </a:r>
            <a:endParaRPr i="1" dirty="0"/>
          </a:p>
          <a:p>
            <a:pPr marL="228600" lvl="0" indent="-228600" algn="just" rtl="0">
              <a:lnSpc>
                <a:spcPct val="90000"/>
              </a:lnSpc>
              <a:spcBef>
                <a:spcPts val="1000"/>
              </a:spcBef>
              <a:spcAft>
                <a:spcPts val="0"/>
              </a:spcAft>
              <a:buClr>
                <a:schemeClr val="dk1"/>
              </a:buClr>
              <a:buSzPct val="100000"/>
              <a:buNone/>
            </a:pPr>
            <a:r>
              <a:rPr lang="en-US" i="1" dirty="0"/>
              <a:t>• What is the monthly commission earned by each sales agent?</a:t>
            </a:r>
            <a:endParaRPr dirty="0"/>
          </a:p>
          <a:p>
            <a:pPr marL="228600" lvl="0" indent="-228600" algn="just" rtl="0">
              <a:lnSpc>
                <a:spcPct val="90000"/>
              </a:lnSpc>
              <a:spcBef>
                <a:spcPts val="1000"/>
              </a:spcBef>
              <a:spcAft>
                <a:spcPts val="0"/>
              </a:spcAft>
              <a:buClr>
                <a:schemeClr val="dk1"/>
              </a:buClr>
              <a:buSzPct val="100000"/>
              <a:buNone/>
            </a:pPr>
            <a:endParaRPr dirty="0"/>
          </a:p>
          <a:p>
            <a:pPr marL="228600" lvl="0" indent="-228600" algn="just" rtl="0">
              <a:lnSpc>
                <a:spcPct val="90000"/>
              </a:lnSpc>
              <a:spcBef>
                <a:spcPts val="1000"/>
              </a:spcBef>
              <a:spcAft>
                <a:spcPts val="0"/>
              </a:spcAft>
              <a:buClr>
                <a:schemeClr val="dk1"/>
              </a:buClr>
              <a:buSzPct val="100000"/>
              <a:buNone/>
            </a:pPr>
            <a:r>
              <a:rPr lang="en-US" dirty="0"/>
              <a:t> It is estimated that 80% of generated analytics results are descriptive in nature. </a:t>
            </a:r>
            <a:endParaRPr dirty="0"/>
          </a:p>
          <a:p>
            <a:pPr marL="228600" lvl="0" indent="-228600" algn="just" rtl="0">
              <a:lnSpc>
                <a:spcPct val="90000"/>
              </a:lnSpc>
              <a:spcBef>
                <a:spcPts val="1000"/>
              </a:spcBef>
              <a:spcAft>
                <a:spcPts val="0"/>
              </a:spcAft>
              <a:buClr>
                <a:schemeClr val="dk1"/>
              </a:buClr>
              <a:buSzPct val="100000"/>
              <a:buNone/>
            </a:pPr>
            <a:r>
              <a:rPr lang="en-US" dirty="0"/>
              <a:t>Value wise, descriptive analytics provide the least worth and require a relatively basic skill set.</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4BFA896-B88C-AAE1-FC15-89BC8577178F}"/>
              </a:ext>
            </a:extLst>
          </p:cNvPr>
          <p:cNvSpPr>
            <a:spLocks noGrp="1"/>
          </p:cNvSpPr>
          <p:nvPr>
            <p:ph type="body" idx="1"/>
          </p:nvPr>
        </p:nvSpPr>
        <p:spPr>
          <a:xfrm>
            <a:off x="838200" y="314632"/>
            <a:ext cx="10515600" cy="5862331"/>
          </a:xfrm>
        </p:spPr>
        <p:txBody>
          <a:bodyPr/>
          <a:lstStyle/>
          <a:p>
            <a:r>
              <a:rPr lang="en-US" dirty="0"/>
              <a:t>Describe what has happened; </a:t>
            </a:r>
          </a:p>
          <a:p>
            <a:r>
              <a:rPr lang="en-US" dirty="0"/>
              <a:t>it doesn’t try to explain why this might have happened or to establish cause-and-effect relationships</a:t>
            </a:r>
          </a:p>
          <a:p>
            <a:r>
              <a:rPr lang="en-US" dirty="0">
                <a:hlinkClick r:id="rId2"/>
              </a:rPr>
              <a:t>Google Analytics</a:t>
            </a:r>
            <a:r>
              <a:rPr lang="en-US" dirty="0"/>
              <a:t> is a good example of descriptive analytics in action;</a:t>
            </a:r>
          </a:p>
          <a:p>
            <a:pPr lvl="1"/>
            <a:r>
              <a:rPr lang="en-US" dirty="0"/>
              <a:t> it provides a simple overview of what’s been going on with your website, showing you how many people visited in a given time period, for example, or where your visitors came from.</a:t>
            </a:r>
            <a:endParaRPr lang="en-IN" dirty="0"/>
          </a:p>
        </p:txBody>
      </p:sp>
      <p:pic>
        <p:nvPicPr>
          <p:cNvPr id="5" name="Picture 4">
            <a:extLst>
              <a:ext uri="{FF2B5EF4-FFF2-40B4-BE49-F238E27FC236}">
                <a16:creationId xmlns:a16="http://schemas.microsoft.com/office/drawing/2014/main" id="{9226FC9E-2CA7-90A8-E597-2E3DB1ED8676}"/>
              </a:ext>
            </a:extLst>
          </p:cNvPr>
          <p:cNvPicPr>
            <a:picLocks noChangeAspect="1"/>
          </p:cNvPicPr>
          <p:nvPr/>
        </p:nvPicPr>
        <p:blipFill>
          <a:blip r:embed="rId3"/>
          <a:stretch>
            <a:fillRect/>
          </a:stretch>
        </p:blipFill>
        <p:spPr>
          <a:xfrm>
            <a:off x="2889061" y="3695484"/>
            <a:ext cx="6256562" cy="2141406"/>
          </a:xfrm>
          <a:prstGeom prst="rect">
            <a:avLst/>
          </a:prstGeom>
        </p:spPr>
      </p:pic>
    </p:spTree>
    <p:extLst>
      <p:ext uri="{BB962C8B-B14F-4D97-AF65-F5344CB8AC3E}">
        <p14:creationId xmlns:p14="http://schemas.microsoft.com/office/powerpoint/2010/main" val="18590940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200"/>
              <a:buFont typeface="Calibri"/>
              <a:buNone/>
            </a:pPr>
            <a:r>
              <a:rPr lang="en-US" sz="3200"/>
              <a:t>Descriptive analytics are often carried out via ad-hoc reporting or dashboards</a:t>
            </a:r>
            <a:endParaRPr sz="3200"/>
          </a:p>
        </p:txBody>
      </p:sp>
      <p:pic>
        <p:nvPicPr>
          <p:cNvPr id="243" name="Google Shape;243;p23"/>
          <p:cNvPicPr preferRelativeResize="0">
            <a:picLocks noGrp="1"/>
          </p:cNvPicPr>
          <p:nvPr>
            <p:ph type="body" idx="1"/>
          </p:nvPr>
        </p:nvPicPr>
        <p:blipFill rotWithShape="1">
          <a:blip r:embed="rId3">
            <a:alphaModFix/>
          </a:blip>
          <a:srcRect/>
          <a:stretch/>
        </p:blipFill>
        <p:spPr>
          <a:xfrm>
            <a:off x="764163" y="1956618"/>
            <a:ext cx="6049592" cy="4163151"/>
          </a:xfrm>
          <a:prstGeom prst="rect">
            <a:avLst/>
          </a:prstGeom>
          <a:noFill/>
          <a:ln>
            <a:noFill/>
          </a:ln>
        </p:spPr>
      </p:pic>
      <p:sp>
        <p:nvSpPr>
          <p:cNvPr id="2" name="TextBox 1">
            <a:extLst>
              <a:ext uri="{FF2B5EF4-FFF2-40B4-BE49-F238E27FC236}">
                <a16:creationId xmlns:a16="http://schemas.microsoft.com/office/drawing/2014/main" id="{190555B5-95FB-6CC9-B6C9-1513C850CFAC}"/>
              </a:ext>
            </a:extLst>
          </p:cNvPr>
          <p:cNvSpPr txBox="1"/>
          <p:nvPr/>
        </p:nvSpPr>
        <p:spPr>
          <a:xfrm>
            <a:off x="6813755" y="1956618"/>
            <a:ext cx="5043948" cy="464742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There are two main techniques used in descriptive analytics:</a:t>
            </a:r>
          </a:p>
          <a:p>
            <a:pPr marL="342900" indent="-342900">
              <a:buFont typeface="Arial" panose="020B0604020202020204" pitchFamily="34" charset="0"/>
              <a:buChar char="•"/>
            </a:pPr>
            <a:r>
              <a:rPr lang="en-US" sz="2000" dirty="0">
                <a:solidFill>
                  <a:schemeClr val="accent1"/>
                </a:solidFill>
                <a:latin typeface="Times New Roman" panose="02020603050405020304" pitchFamily="18" charset="0"/>
                <a:cs typeface="Times New Roman" panose="02020603050405020304" pitchFamily="18" charset="0"/>
              </a:rPr>
              <a:t>Data aggregation </a:t>
            </a:r>
            <a:r>
              <a:rPr lang="en-US" sz="2000" dirty="0">
                <a:latin typeface="Times New Roman" panose="02020603050405020304" pitchFamily="18" charset="0"/>
                <a:cs typeface="Times New Roman" panose="02020603050405020304" pitchFamily="18" charset="0"/>
              </a:rPr>
              <a:t>is the process of gathering data and presenting it in a summarized format.</a:t>
            </a:r>
          </a:p>
          <a:p>
            <a:pPr marL="342900" indent="-342900">
              <a:buFont typeface="Arial" panose="020B0604020202020204" pitchFamily="34" charset="0"/>
              <a:buChar char="•"/>
            </a:pPr>
            <a:r>
              <a:rPr lang="en-US" sz="2000" dirty="0">
                <a:solidFill>
                  <a:schemeClr val="accent1"/>
                </a:solidFill>
                <a:latin typeface="Times New Roman" panose="02020603050405020304" pitchFamily="18" charset="0"/>
                <a:cs typeface="Times New Roman" panose="02020603050405020304" pitchFamily="18" charset="0"/>
              </a:rPr>
              <a:t>Data Mining</a:t>
            </a:r>
            <a:r>
              <a:rPr lang="en-US" sz="2000" dirty="0">
                <a:latin typeface="Times New Roman" panose="02020603050405020304" pitchFamily="18" charset="0"/>
                <a:cs typeface="Times New Roman" panose="02020603050405020304" pitchFamily="18" charset="0"/>
              </a:rPr>
              <a:t>: the analyst explores the data in order to uncover any patterns or trends.</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The outcome of descriptive analysis is a visual representation of the data—as a bar graph, for example, or a pie chart.</a:t>
            </a:r>
          </a:p>
          <a:p>
            <a:endParaRPr lang="en-US" sz="2000" dirty="0">
              <a:latin typeface="Times New Roman" panose="02020603050405020304" pitchFamily="18" charset="0"/>
              <a:cs typeface="Times New Roman" panose="02020603050405020304" pitchFamily="18" charset="0"/>
            </a:endParaRPr>
          </a:p>
          <a:p>
            <a:r>
              <a:rPr lang="en-US" sz="2800" dirty="0"/>
              <a:t>This is often the starting point for more in-depth analysis</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101"/>
        <p:cNvGrpSpPr/>
        <p:nvPr/>
      </p:nvGrpSpPr>
      <p:grpSpPr>
        <a:xfrm>
          <a:off x="0" y="0"/>
          <a:ext cx="0" cy="0"/>
          <a:chOff x="0" y="0"/>
          <a:chExt cx="0" cy="0"/>
        </a:xfrm>
      </p:grpSpPr>
      <p:pic>
        <p:nvPicPr>
          <p:cNvPr id="102" name="Google Shape;102;p3"/>
          <p:cNvPicPr preferRelativeResize="0">
            <a:picLocks noGrp="1"/>
          </p:cNvPicPr>
          <p:nvPr>
            <p:ph type="body" idx="1"/>
          </p:nvPr>
        </p:nvPicPr>
        <p:blipFill rotWithShape="1">
          <a:blip r:embed="rId3">
            <a:alphaModFix/>
          </a:blip>
          <a:srcRect/>
          <a:stretch/>
        </p:blipFill>
        <p:spPr>
          <a:xfrm>
            <a:off x="838685" y="280692"/>
            <a:ext cx="9893970" cy="563058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Diagnostic Analytics</a:t>
            </a:r>
            <a:endParaRPr/>
          </a:p>
        </p:txBody>
      </p:sp>
      <p:sp>
        <p:nvSpPr>
          <p:cNvPr id="250" name="Google Shape;250;p24"/>
          <p:cNvSpPr txBox="1">
            <a:spLocks noGrp="1"/>
          </p:cNvSpPr>
          <p:nvPr>
            <p:ph type="body" idx="1"/>
          </p:nvPr>
        </p:nvSpPr>
        <p:spPr>
          <a:xfrm>
            <a:off x="902854" y="1770206"/>
            <a:ext cx="9894455" cy="4150303"/>
          </a:xfrm>
          <a:prstGeom prst="rect">
            <a:avLst/>
          </a:prstGeom>
          <a:noFill/>
          <a:ln>
            <a:noFill/>
          </a:ln>
        </p:spPr>
        <p:txBody>
          <a:bodyPr spcFirstLastPara="1" wrap="square" lIns="91425" tIns="45700" rIns="91425" bIns="45700" anchor="t" anchorCtr="0">
            <a:normAutofit fontScale="77500" lnSpcReduction="20000"/>
          </a:bodyPr>
          <a:lstStyle/>
          <a:p>
            <a:pPr marL="228600" indent="-228600">
              <a:spcBef>
                <a:spcPts val="0"/>
              </a:spcBef>
              <a:buSzPct val="100000"/>
              <a:buNone/>
            </a:pPr>
            <a:r>
              <a:rPr lang="en-IN" b="1" dirty="0"/>
              <a:t>Why did it happen?</a:t>
            </a:r>
          </a:p>
          <a:p>
            <a:pPr marL="228600" lvl="0" indent="-228600" algn="l" rtl="0">
              <a:lnSpc>
                <a:spcPct val="90000"/>
              </a:lnSpc>
              <a:spcBef>
                <a:spcPts val="0"/>
              </a:spcBef>
              <a:spcAft>
                <a:spcPts val="0"/>
              </a:spcAft>
              <a:buClr>
                <a:schemeClr val="dk1"/>
              </a:buClr>
              <a:buSzPct val="100000"/>
              <a:buNone/>
            </a:pPr>
            <a:endParaRPr lang="en-US" dirty="0"/>
          </a:p>
          <a:p>
            <a:pPr marL="228600" lvl="0" indent="-228600" algn="l" rtl="0">
              <a:lnSpc>
                <a:spcPct val="90000"/>
              </a:lnSpc>
              <a:spcBef>
                <a:spcPts val="0"/>
              </a:spcBef>
              <a:spcAft>
                <a:spcPts val="0"/>
              </a:spcAft>
              <a:buClr>
                <a:schemeClr val="dk1"/>
              </a:buClr>
              <a:buSzPct val="100000"/>
              <a:buNone/>
            </a:pPr>
            <a:r>
              <a:rPr lang="en-US" dirty="0"/>
              <a:t>Diagnostic Analytics aim to determine the cause of a phenomenon that occurred in the past using questions that focus on the reason behind the event.</a:t>
            </a:r>
            <a:endParaRPr dirty="0"/>
          </a:p>
          <a:p>
            <a:pPr marL="228600" lvl="0" indent="-228600" algn="l" rtl="0">
              <a:lnSpc>
                <a:spcPct val="90000"/>
              </a:lnSpc>
              <a:spcBef>
                <a:spcPts val="1000"/>
              </a:spcBef>
              <a:spcAft>
                <a:spcPts val="0"/>
              </a:spcAft>
              <a:buClr>
                <a:schemeClr val="dk1"/>
              </a:buClr>
              <a:buSzPct val="100000"/>
              <a:buNone/>
            </a:pPr>
            <a:r>
              <a:rPr lang="en-US" dirty="0"/>
              <a:t>Such questions include: </a:t>
            </a:r>
            <a:endParaRPr dirty="0"/>
          </a:p>
          <a:p>
            <a:pPr marL="228600" lvl="0" indent="-228600" algn="l" rtl="0">
              <a:lnSpc>
                <a:spcPct val="90000"/>
              </a:lnSpc>
              <a:spcBef>
                <a:spcPts val="1000"/>
              </a:spcBef>
              <a:spcAft>
                <a:spcPts val="0"/>
              </a:spcAft>
              <a:buClr>
                <a:schemeClr val="dk1"/>
              </a:buClr>
              <a:buSzPct val="100000"/>
              <a:buNone/>
            </a:pPr>
            <a:r>
              <a:rPr lang="en-US" dirty="0"/>
              <a:t>• </a:t>
            </a:r>
            <a:r>
              <a:rPr lang="en-US" i="1" dirty="0"/>
              <a:t>Why were Q2 sales less than Q1 sales? </a:t>
            </a:r>
            <a:endParaRPr i="1" dirty="0"/>
          </a:p>
          <a:p>
            <a:pPr marL="228600" lvl="0" indent="-228600" algn="l" rtl="0">
              <a:lnSpc>
                <a:spcPct val="90000"/>
              </a:lnSpc>
              <a:spcBef>
                <a:spcPts val="1000"/>
              </a:spcBef>
              <a:spcAft>
                <a:spcPts val="0"/>
              </a:spcAft>
              <a:buClr>
                <a:schemeClr val="dk1"/>
              </a:buClr>
              <a:buSzPct val="100000"/>
              <a:buNone/>
            </a:pPr>
            <a:r>
              <a:rPr lang="en-US" i="1" dirty="0"/>
              <a:t>• Why have there been more support calls originating from the Eastern region than from the Western region? </a:t>
            </a:r>
            <a:endParaRPr i="1" dirty="0"/>
          </a:p>
          <a:p>
            <a:pPr marL="228600" lvl="0" indent="-228600" algn="l" rtl="0">
              <a:lnSpc>
                <a:spcPct val="90000"/>
              </a:lnSpc>
              <a:spcBef>
                <a:spcPts val="1000"/>
              </a:spcBef>
              <a:spcAft>
                <a:spcPts val="0"/>
              </a:spcAft>
              <a:buClr>
                <a:schemeClr val="dk1"/>
              </a:buClr>
              <a:buSzPct val="100000"/>
              <a:buNone/>
            </a:pPr>
            <a:r>
              <a:rPr lang="en-US" i="1" dirty="0"/>
              <a:t>• Why was there an increase in patient re-admission rates over the past three months? </a:t>
            </a:r>
            <a:r>
              <a:rPr lang="en-US" i="1" dirty="0" err="1"/>
              <a:t>ind</a:t>
            </a:r>
            <a:r>
              <a:rPr lang="en-US" i="1" dirty="0"/>
              <a:t> the event.</a:t>
            </a:r>
            <a:endParaRPr dirty="0"/>
          </a:p>
          <a:p>
            <a:pPr marL="228600" lvl="0" indent="-228600" algn="l" rtl="0">
              <a:lnSpc>
                <a:spcPct val="90000"/>
              </a:lnSpc>
              <a:spcBef>
                <a:spcPts val="1000"/>
              </a:spcBef>
              <a:spcAft>
                <a:spcPts val="0"/>
              </a:spcAft>
              <a:buClr>
                <a:schemeClr val="dk1"/>
              </a:buClr>
              <a:buSzPct val="100000"/>
              <a:buNone/>
            </a:pPr>
            <a:endParaRPr i="1" dirty="0"/>
          </a:p>
          <a:p>
            <a:pPr marL="228600" lvl="0" indent="-228600" algn="l" rtl="0">
              <a:lnSpc>
                <a:spcPct val="90000"/>
              </a:lnSpc>
              <a:spcBef>
                <a:spcPts val="1000"/>
              </a:spcBef>
              <a:spcAft>
                <a:spcPts val="0"/>
              </a:spcAft>
              <a:buClr>
                <a:schemeClr val="dk1"/>
              </a:buClr>
              <a:buSzPct val="100000"/>
              <a:buNone/>
            </a:pPr>
            <a:r>
              <a:rPr lang="en-US" dirty="0"/>
              <a:t>Diagnostic analytics results are viewed via interactive visualization tools that enable users to identify trends and patterns.</a:t>
            </a:r>
            <a:endParaRPr dirty="0"/>
          </a:p>
          <a:p>
            <a:pPr marL="228600" lvl="0" indent="-228600" algn="l" rtl="0">
              <a:lnSpc>
                <a:spcPct val="90000"/>
              </a:lnSpc>
              <a:spcBef>
                <a:spcPts val="1000"/>
              </a:spcBef>
              <a:spcAft>
                <a:spcPts val="0"/>
              </a:spcAft>
              <a:buClr>
                <a:schemeClr val="dk1"/>
              </a:buClr>
              <a:buSzPct val="100000"/>
              <a:buNone/>
            </a:pPr>
            <a:endParaRPr i="1"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C143DDC-5CD6-412E-44B8-9B6C4DBF9DB7}"/>
              </a:ext>
            </a:extLst>
          </p:cNvPr>
          <p:cNvSpPr>
            <a:spLocks noGrp="1"/>
          </p:cNvSpPr>
          <p:nvPr>
            <p:ph type="body" idx="1"/>
          </p:nvPr>
        </p:nvSpPr>
        <p:spPr>
          <a:xfrm>
            <a:off x="838200" y="393290"/>
            <a:ext cx="10515600" cy="5783673"/>
          </a:xfrm>
        </p:spPr>
        <p:txBody>
          <a:bodyPr>
            <a:normAutofit/>
          </a:bodyPr>
          <a:lstStyle/>
          <a:p>
            <a:r>
              <a:rPr lang="en-US" dirty="0"/>
              <a:t>The main purpose of diagnostic analytics is to identify and respond to </a:t>
            </a:r>
            <a:r>
              <a:rPr lang="en-US" dirty="0">
                <a:hlinkClick r:id="rId2"/>
              </a:rPr>
              <a:t>anomalies within your data</a:t>
            </a:r>
            <a:r>
              <a:rPr lang="en-US" dirty="0"/>
              <a:t>. </a:t>
            </a:r>
          </a:p>
          <a:p>
            <a:r>
              <a:rPr lang="en-US" dirty="0"/>
              <a:t>For example: If your descriptive analysis shows that there was a 20% drop in sales for the month of March, you’ll want to find out why. The next logical step is to perform a diagnostic analysis.</a:t>
            </a:r>
          </a:p>
          <a:p>
            <a:r>
              <a:rPr lang="en-US" dirty="0"/>
              <a:t>Diagnostic analytics isn’t just about fixing problems, though; you can also use it to see what’s driving </a:t>
            </a:r>
            <a:r>
              <a:rPr lang="en-US" dirty="0">
                <a:solidFill>
                  <a:schemeClr val="accent1"/>
                </a:solidFill>
              </a:rPr>
              <a:t>positive results</a:t>
            </a:r>
            <a:r>
              <a:rPr lang="en-US" dirty="0"/>
              <a:t>. </a:t>
            </a:r>
          </a:p>
          <a:p>
            <a:r>
              <a:rPr lang="en-US" dirty="0"/>
              <a:t>When running diagnostic analytics, there are a number of different techniques that you might employ, such </a:t>
            </a:r>
          </a:p>
          <a:p>
            <a:pPr lvl="1"/>
            <a:r>
              <a:rPr lang="en-US" dirty="0"/>
              <a:t>Probability theory, </a:t>
            </a:r>
          </a:p>
          <a:p>
            <a:pPr lvl="1"/>
            <a:r>
              <a:rPr lang="en-US" dirty="0"/>
              <a:t>Regression analysis, </a:t>
            </a:r>
          </a:p>
          <a:p>
            <a:pPr lvl="1"/>
            <a:r>
              <a:rPr lang="en-US" dirty="0"/>
              <a:t>Filtering, </a:t>
            </a:r>
          </a:p>
          <a:p>
            <a:pPr lvl="1"/>
            <a:r>
              <a:rPr lang="en-US" dirty="0"/>
              <a:t>Time-series analysis, etc.</a:t>
            </a:r>
            <a:endParaRPr lang="en-IN" dirty="0"/>
          </a:p>
        </p:txBody>
      </p:sp>
    </p:spTree>
    <p:extLst>
      <p:ext uri="{BB962C8B-B14F-4D97-AF65-F5344CB8AC3E}">
        <p14:creationId xmlns:p14="http://schemas.microsoft.com/office/powerpoint/2010/main" val="39760971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a:buNone/>
            </a:pPr>
            <a:r>
              <a:rPr lang="en-US" sz="3200"/>
              <a:t>Diagnostic analytics usually require collecting data from multiple sources and storing it in a structure that lends itself to performing drill-down and roll-up analysis</a:t>
            </a:r>
            <a:endParaRPr sz="3200"/>
          </a:p>
        </p:txBody>
      </p:sp>
      <p:pic>
        <p:nvPicPr>
          <p:cNvPr id="257" name="Google Shape;257;p25"/>
          <p:cNvPicPr preferRelativeResize="0">
            <a:picLocks noGrp="1"/>
          </p:cNvPicPr>
          <p:nvPr>
            <p:ph type="body" idx="1"/>
          </p:nvPr>
        </p:nvPicPr>
        <p:blipFill rotWithShape="1">
          <a:blip r:embed="rId3">
            <a:alphaModFix/>
          </a:blip>
          <a:srcRect/>
          <a:stretch/>
        </p:blipFill>
        <p:spPr>
          <a:xfrm>
            <a:off x="2253673" y="1746344"/>
            <a:ext cx="7352145" cy="40615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Predictive analytics</a:t>
            </a:r>
            <a:endParaRPr/>
          </a:p>
        </p:txBody>
      </p:sp>
      <p:sp>
        <p:nvSpPr>
          <p:cNvPr id="264" name="Google Shape;264;p2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77500" lnSpcReduction="20000"/>
          </a:bodyPr>
          <a:lstStyle/>
          <a:p>
            <a:pPr marL="228600" indent="-228600">
              <a:spcBef>
                <a:spcPts val="0"/>
              </a:spcBef>
              <a:buSzPct val="100000"/>
              <a:buNone/>
            </a:pPr>
            <a:r>
              <a:rPr lang="en-US" b="1" dirty="0"/>
              <a:t>What is likely to happen in the future?</a:t>
            </a:r>
          </a:p>
          <a:p>
            <a:pPr marL="228600" lvl="0" indent="-228600" algn="l" rtl="0">
              <a:lnSpc>
                <a:spcPct val="90000"/>
              </a:lnSpc>
              <a:spcBef>
                <a:spcPts val="0"/>
              </a:spcBef>
              <a:spcAft>
                <a:spcPts val="0"/>
              </a:spcAft>
              <a:buClr>
                <a:schemeClr val="dk1"/>
              </a:buClr>
              <a:buSzPct val="100000"/>
              <a:buNone/>
            </a:pPr>
            <a:endParaRPr lang="en-US" dirty="0"/>
          </a:p>
          <a:p>
            <a:pPr marL="228600" lvl="0" indent="-228600" algn="l" rtl="0">
              <a:lnSpc>
                <a:spcPct val="90000"/>
              </a:lnSpc>
              <a:spcBef>
                <a:spcPts val="0"/>
              </a:spcBef>
              <a:spcAft>
                <a:spcPts val="0"/>
              </a:spcAft>
              <a:buClr>
                <a:schemeClr val="dk1"/>
              </a:buClr>
              <a:buSzPct val="100000"/>
              <a:buNone/>
            </a:pPr>
            <a:r>
              <a:rPr lang="en-US" dirty="0"/>
              <a:t>Predictive analytics are carried out in an attempt to determine the outcome of an event that might occur in the future.</a:t>
            </a:r>
            <a:endParaRPr dirty="0"/>
          </a:p>
          <a:p>
            <a:pPr marL="228600" lvl="0" indent="-228600" algn="l" rtl="0">
              <a:lnSpc>
                <a:spcPct val="90000"/>
              </a:lnSpc>
              <a:spcBef>
                <a:spcPts val="1000"/>
              </a:spcBef>
              <a:spcAft>
                <a:spcPts val="0"/>
              </a:spcAft>
              <a:buClr>
                <a:schemeClr val="dk1"/>
              </a:buClr>
              <a:buSzPct val="100000"/>
              <a:buNone/>
            </a:pPr>
            <a:r>
              <a:rPr lang="en-US" dirty="0"/>
              <a:t>Questions are usually formulated using a what-if rationale, such as the following:</a:t>
            </a:r>
            <a:endParaRPr dirty="0"/>
          </a:p>
          <a:p>
            <a:pPr marL="228600" lvl="0" indent="-228600" algn="l" rtl="0">
              <a:lnSpc>
                <a:spcPct val="90000"/>
              </a:lnSpc>
              <a:spcBef>
                <a:spcPts val="1000"/>
              </a:spcBef>
              <a:spcAft>
                <a:spcPts val="0"/>
              </a:spcAft>
              <a:buClr>
                <a:schemeClr val="dk1"/>
              </a:buClr>
              <a:buSzPct val="100000"/>
              <a:buNone/>
            </a:pPr>
            <a:r>
              <a:rPr lang="en-US" i="1" dirty="0"/>
              <a:t>• What are the chances that a customer will default on a loan if they have missed a monthly payment? </a:t>
            </a:r>
            <a:endParaRPr i="1" dirty="0"/>
          </a:p>
          <a:p>
            <a:pPr marL="228600" lvl="0" indent="-228600" algn="l" rtl="0">
              <a:lnSpc>
                <a:spcPct val="90000"/>
              </a:lnSpc>
              <a:spcBef>
                <a:spcPts val="1000"/>
              </a:spcBef>
              <a:spcAft>
                <a:spcPts val="0"/>
              </a:spcAft>
              <a:buClr>
                <a:schemeClr val="dk1"/>
              </a:buClr>
              <a:buSzPct val="100000"/>
              <a:buNone/>
            </a:pPr>
            <a:r>
              <a:rPr lang="en-US" i="1" dirty="0"/>
              <a:t>• What will be the patient survival rate if Drug B is administered instead of Drug A? </a:t>
            </a:r>
            <a:endParaRPr i="1" dirty="0"/>
          </a:p>
          <a:p>
            <a:pPr marL="228600" lvl="0" indent="-228600" algn="l" rtl="0">
              <a:lnSpc>
                <a:spcPct val="90000"/>
              </a:lnSpc>
              <a:spcBef>
                <a:spcPts val="1000"/>
              </a:spcBef>
              <a:spcAft>
                <a:spcPts val="0"/>
              </a:spcAft>
              <a:buClr>
                <a:schemeClr val="dk1"/>
              </a:buClr>
              <a:buSzPct val="100000"/>
              <a:buNone/>
            </a:pPr>
            <a:r>
              <a:rPr lang="en-US" i="1" dirty="0"/>
              <a:t>• If a customer has purchased Products A and B, what are the chances that they will also purchase Product C?</a:t>
            </a:r>
            <a:endParaRPr dirty="0"/>
          </a:p>
          <a:p>
            <a:pPr marL="228600" lvl="0" indent="-228600" algn="l" rtl="0">
              <a:lnSpc>
                <a:spcPct val="90000"/>
              </a:lnSpc>
              <a:spcBef>
                <a:spcPts val="1000"/>
              </a:spcBef>
              <a:spcAft>
                <a:spcPts val="0"/>
              </a:spcAft>
              <a:buClr>
                <a:schemeClr val="dk1"/>
              </a:buClr>
              <a:buSzPct val="100000"/>
              <a:buNone/>
            </a:pPr>
            <a:r>
              <a:rPr lang="en-US" dirty="0"/>
              <a:t>Predictive analytics try to predict the outcomes of events, and predictions are made based on patterns, trends and exceptions found in historical and current data.</a:t>
            </a:r>
          </a:p>
          <a:p>
            <a:pPr indent="-457200">
              <a:buSzPct val="100000"/>
            </a:pPr>
            <a:r>
              <a:rPr lang="en-US" i="1" dirty="0"/>
              <a:t>Classification and regression, ML and DL models</a:t>
            </a:r>
            <a:endParaRPr i="1"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pic>
        <p:nvPicPr>
          <p:cNvPr id="270" name="Google Shape;270;p27"/>
          <p:cNvPicPr preferRelativeResize="0">
            <a:picLocks noGrp="1"/>
          </p:cNvPicPr>
          <p:nvPr>
            <p:ph type="body" idx="1"/>
          </p:nvPr>
        </p:nvPicPr>
        <p:blipFill rotWithShape="1">
          <a:blip r:embed="rId3">
            <a:alphaModFix/>
          </a:blip>
          <a:srcRect/>
          <a:stretch/>
        </p:blipFill>
        <p:spPr>
          <a:xfrm>
            <a:off x="1847273" y="1320455"/>
            <a:ext cx="8081818" cy="430519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Prescriptive analytics</a:t>
            </a:r>
            <a:endParaRPr/>
          </a:p>
        </p:txBody>
      </p:sp>
      <p:sp>
        <p:nvSpPr>
          <p:cNvPr id="277" name="Google Shape;277;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800"/>
              <a:buNone/>
            </a:pPr>
            <a:r>
              <a:rPr lang="en-US" b="1" dirty="0"/>
              <a:t>What’s the best course of action?</a:t>
            </a:r>
          </a:p>
          <a:p>
            <a:pPr marL="228600" lvl="0" indent="-228600" algn="l" rtl="0">
              <a:lnSpc>
                <a:spcPct val="90000"/>
              </a:lnSpc>
              <a:spcBef>
                <a:spcPts val="0"/>
              </a:spcBef>
              <a:spcAft>
                <a:spcPts val="0"/>
              </a:spcAft>
              <a:buClr>
                <a:schemeClr val="dk1"/>
              </a:buClr>
              <a:buSzPts val="2800"/>
              <a:buNone/>
            </a:pPr>
            <a:endParaRPr lang="en-US" dirty="0"/>
          </a:p>
          <a:p>
            <a:pPr marL="228600" lvl="0" indent="-228600" algn="l" rtl="0">
              <a:lnSpc>
                <a:spcPct val="90000"/>
              </a:lnSpc>
              <a:spcBef>
                <a:spcPts val="0"/>
              </a:spcBef>
              <a:spcAft>
                <a:spcPts val="0"/>
              </a:spcAft>
              <a:buClr>
                <a:schemeClr val="dk1"/>
              </a:buClr>
              <a:buSzPts val="2800"/>
              <a:buNone/>
            </a:pPr>
            <a:r>
              <a:rPr lang="en-US" dirty="0"/>
              <a:t>Prescriptive analytics looks at what has happened, why it happened, and what might happen in order to determine what should be done next.</a:t>
            </a:r>
          </a:p>
          <a:p>
            <a:pPr marL="228600" lvl="0" indent="-228600" algn="l" rtl="0">
              <a:lnSpc>
                <a:spcPct val="90000"/>
              </a:lnSpc>
              <a:spcBef>
                <a:spcPts val="0"/>
              </a:spcBef>
              <a:spcAft>
                <a:spcPts val="0"/>
              </a:spcAft>
              <a:buClr>
                <a:schemeClr val="dk1"/>
              </a:buClr>
              <a:buSzPts val="2800"/>
              <a:buNone/>
            </a:pPr>
            <a:r>
              <a:rPr lang="en-US" dirty="0"/>
              <a:t>Prescriptive analytics build upon the results of predictive analytics by prescribing actions that should be taken.</a:t>
            </a:r>
            <a:endParaRPr dirty="0"/>
          </a:p>
          <a:p>
            <a:pPr marL="228600" lvl="0" indent="-228600" algn="l" rtl="0">
              <a:lnSpc>
                <a:spcPct val="90000"/>
              </a:lnSpc>
              <a:spcBef>
                <a:spcPts val="1000"/>
              </a:spcBef>
              <a:spcAft>
                <a:spcPts val="0"/>
              </a:spcAft>
              <a:buClr>
                <a:schemeClr val="dk1"/>
              </a:buClr>
              <a:buSzPts val="2800"/>
              <a:buNone/>
            </a:pPr>
            <a:r>
              <a:rPr lang="en-US" dirty="0"/>
              <a:t>Sample questions may include: </a:t>
            </a:r>
            <a:endParaRPr dirty="0"/>
          </a:p>
          <a:p>
            <a:pPr marL="228600" lvl="0" indent="-228600" algn="l" rtl="0">
              <a:lnSpc>
                <a:spcPct val="90000"/>
              </a:lnSpc>
              <a:spcBef>
                <a:spcPts val="1000"/>
              </a:spcBef>
              <a:spcAft>
                <a:spcPts val="0"/>
              </a:spcAft>
              <a:buClr>
                <a:schemeClr val="dk1"/>
              </a:buClr>
              <a:buSzPts val="2800"/>
              <a:buNone/>
            </a:pPr>
            <a:r>
              <a:rPr lang="en-US" i="1" dirty="0"/>
              <a:t>• Among three drugs, which one provides the best results? </a:t>
            </a:r>
            <a:endParaRPr i="1" dirty="0"/>
          </a:p>
          <a:p>
            <a:pPr marL="228600" lvl="0" indent="-228600" algn="l" rtl="0">
              <a:lnSpc>
                <a:spcPct val="90000"/>
              </a:lnSpc>
              <a:spcBef>
                <a:spcPts val="1000"/>
              </a:spcBef>
              <a:spcAft>
                <a:spcPts val="0"/>
              </a:spcAft>
              <a:buClr>
                <a:schemeClr val="dk1"/>
              </a:buClr>
              <a:buSzPts val="2800"/>
              <a:buNone/>
            </a:pPr>
            <a:r>
              <a:rPr lang="en-US" i="1" dirty="0"/>
              <a:t>• When is the best time to trade a particular stock?</a:t>
            </a:r>
            <a:endParaRPr i="1"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BC4D6-5969-1C64-85E5-533BF924C468}"/>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269CF745-9B9F-9497-8462-6B3FD8B0198A}"/>
              </a:ext>
            </a:extLst>
          </p:cNvPr>
          <p:cNvSpPr>
            <a:spLocks noGrp="1"/>
          </p:cNvSpPr>
          <p:nvPr>
            <p:ph type="body" idx="1"/>
          </p:nvPr>
        </p:nvSpPr>
        <p:spPr/>
        <p:txBody>
          <a:bodyPr>
            <a:normAutofit lnSpcReduction="10000"/>
          </a:bodyPr>
          <a:lstStyle/>
          <a:p>
            <a:r>
              <a:rPr lang="en-US" dirty="0"/>
              <a:t>What steps can you take to avoid a future problem? </a:t>
            </a:r>
          </a:p>
          <a:p>
            <a:r>
              <a:rPr lang="en-US" dirty="0"/>
              <a:t>What can you do to capitalize on an emerging trend?</a:t>
            </a:r>
          </a:p>
          <a:p>
            <a:pPr marL="114300" indent="0">
              <a:buNone/>
            </a:pPr>
            <a:r>
              <a:rPr lang="en-US" dirty="0"/>
              <a:t>Prescriptive analytics is, without doubt, the most complex type of analysis, involving algorithms, machine learning, statistical methods, and computational modeling procedures. </a:t>
            </a:r>
          </a:p>
          <a:p>
            <a:pPr marL="114300" indent="0">
              <a:buNone/>
            </a:pPr>
            <a:r>
              <a:rPr lang="en-US" dirty="0"/>
              <a:t>An oft-cited example of prescriptive analytics in action is maps and traffic apps. When figuring out the best way to get you from A to B, </a:t>
            </a:r>
            <a:r>
              <a:rPr lang="en-US" dirty="0">
                <a:hlinkClick r:id="rId2"/>
              </a:rPr>
              <a:t>Google Maps will consider all the possible modes of transport</a:t>
            </a:r>
            <a:r>
              <a:rPr lang="en-US" dirty="0"/>
              <a:t> (e.g. bus, walking, or driving), the current traffic conditions and possible roadworks in order to calculate the best route.</a:t>
            </a:r>
            <a:endParaRPr lang="en-IN" dirty="0"/>
          </a:p>
        </p:txBody>
      </p:sp>
    </p:spTree>
    <p:extLst>
      <p:ext uri="{BB962C8B-B14F-4D97-AF65-F5344CB8AC3E}">
        <p14:creationId xmlns:p14="http://schemas.microsoft.com/office/powerpoint/2010/main" val="16122801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just" rtl="0">
              <a:lnSpc>
                <a:spcPct val="90000"/>
              </a:lnSpc>
              <a:spcBef>
                <a:spcPts val="0"/>
              </a:spcBef>
              <a:spcAft>
                <a:spcPts val="0"/>
              </a:spcAft>
              <a:buClr>
                <a:schemeClr val="dk1"/>
              </a:buClr>
              <a:buSzPts val="2800"/>
              <a:buFont typeface="Calibri"/>
              <a:buNone/>
            </a:pPr>
            <a:r>
              <a:rPr lang="en-US" sz="2800"/>
              <a:t>Prescriptive analytics involve the use of business rules and large amounts of internal and external data to simulate outcomes and prescribe the best course of action</a:t>
            </a:r>
            <a:endParaRPr sz="2800"/>
          </a:p>
        </p:txBody>
      </p:sp>
      <p:pic>
        <p:nvPicPr>
          <p:cNvPr id="284" name="Google Shape;284;p29"/>
          <p:cNvPicPr preferRelativeResize="0">
            <a:picLocks noGrp="1"/>
          </p:cNvPicPr>
          <p:nvPr>
            <p:ph type="body" idx="1"/>
          </p:nvPr>
        </p:nvPicPr>
        <p:blipFill rotWithShape="1">
          <a:blip r:embed="rId3">
            <a:alphaModFix/>
          </a:blip>
          <a:srcRect/>
          <a:stretch/>
        </p:blipFill>
        <p:spPr>
          <a:xfrm>
            <a:off x="3391031" y="1825625"/>
            <a:ext cx="5409938" cy="4351338"/>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03F73-7236-9BF1-602D-D00673ABC844}"/>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F4F73347-9A61-4EA3-0F16-8B8C3D61304F}"/>
              </a:ext>
            </a:extLst>
          </p:cNvPr>
          <p:cNvSpPr>
            <a:spLocks noGrp="1"/>
          </p:cNvSpPr>
          <p:nvPr>
            <p:ph type="body" idx="1"/>
          </p:nvPr>
        </p:nvSpPr>
        <p:spPr/>
        <p:txBody>
          <a:bodyPr/>
          <a:lstStyle/>
          <a:p>
            <a:endParaRPr lang="en-IN"/>
          </a:p>
        </p:txBody>
      </p:sp>
      <p:pic>
        <p:nvPicPr>
          <p:cNvPr id="5" name="Picture 4">
            <a:extLst>
              <a:ext uri="{FF2B5EF4-FFF2-40B4-BE49-F238E27FC236}">
                <a16:creationId xmlns:a16="http://schemas.microsoft.com/office/drawing/2014/main" id="{5213DF4A-D7BE-589C-98B8-5FA7B8F4C476}"/>
              </a:ext>
            </a:extLst>
          </p:cNvPr>
          <p:cNvPicPr>
            <a:picLocks noChangeAspect="1"/>
          </p:cNvPicPr>
          <p:nvPr/>
        </p:nvPicPr>
        <p:blipFill>
          <a:blip r:embed="rId2"/>
          <a:stretch>
            <a:fillRect/>
          </a:stretch>
        </p:blipFill>
        <p:spPr>
          <a:xfrm>
            <a:off x="1986115" y="1492936"/>
            <a:ext cx="8573729" cy="3718605"/>
          </a:xfrm>
          <a:prstGeom prst="rect">
            <a:avLst/>
          </a:prstGeom>
        </p:spPr>
      </p:pic>
    </p:spTree>
    <p:extLst>
      <p:ext uri="{BB962C8B-B14F-4D97-AF65-F5344CB8AC3E}">
        <p14:creationId xmlns:p14="http://schemas.microsoft.com/office/powerpoint/2010/main" val="37402427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Business Intelligence (BI) </a:t>
            </a:r>
            <a:endParaRPr/>
          </a:p>
        </p:txBody>
      </p:sp>
      <p:sp>
        <p:nvSpPr>
          <p:cNvPr id="291" name="Google Shape;291;p30"/>
          <p:cNvSpPr txBox="1">
            <a:spLocks noGrp="1"/>
          </p:cNvSpPr>
          <p:nvPr>
            <p:ph type="body" idx="1"/>
          </p:nvPr>
        </p:nvSpPr>
        <p:spPr>
          <a:xfrm>
            <a:off x="828964" y="1502353"/>
            <a:ext cx="9894455" cy="1868920"/>
          </a:xfrm>
          <a:prstGeom prst="rect">
            <a:avLst/>
          </a:prstGeom>
          <a:noFill/>
          <a:ln>
            <a:noFill/>
          </a:ln>
        </p:spPr>
        <p:txBody>
          <a:bodyPr spcFirstLastPara="1" wrap="square" lIns="91425" tIns="45700" rIns="91425" bIns="45700" anchor="t" anchorCtr="0">
            <a:normAutofit fontScale="77500" lnSpcReduction="20000"/>
          </a:bodyPr>
          <a:lstStyle/>
          <a:p>
            <a:pPr marL="228600" lvl="0" indent="-228600" algn="l" rtl="0">
              <a:lnSpc>
                <a:spcPct val="90000"/>
              </a:lnSpc>
              <a:spcBef>
                <a:spcPts val="0"/>
              </a:spcBef>
              <a:spcAft>
                <a:spcPts val="0"/>
              </a:spcAft>
              <a:buClr>
                <a:schemeClr val="dk1"/>
              </a:buClr>
              <a:buSzPct val="100000"/>
              <a:buNone/>
            </a:pPr>
            <a:r>
              <a:rPr lang="en-US"/>
              <a:t>BI enables an organization to gain insight into the performance of an enterprise by analyzing data generated by its business processes and information systems.</a:t>
            </a:r>
            <a:endParaRPr/>
          </a:p>
          <a:p>
            <a:pPr marL="228600" lvl="0" indent="-90804" algn="l" rtl="0">
              <a:lnSpc>
                <a:spcPct val="90000"/>
              </a:lnSpc>
              <a:spcBef>
                <a:spcPts val="1000"/>
              </a:spcBef>
              <a:spcAft>
                <a:spcPts val="0"/>
              </a:spcAft>
              <a:buClr>
                <a:schemeClr val="dk1"/>
              </a:buClr>
              <a:buSzPct val="100000"/>
              <a:buNone/>
            </a:pPr>
            <a:endParaRPr/>
          </a:p>
          <a:p>
            <a:pPr marL="228600" lvl="0" indent="-228600" algn="l" rtl="0">
              <a:lnSpc>
                <a:spcPct val="90000"/>
              </a:lnSpc>
              <a:spcBef>
                <a:spcPts val="1000"/>
              </a:spcBef>
              <a:spcAft>
                <a:spcPts val="0"/>
              </a:spcAft>
              <a:buClr>
                <a:schemeClr val="dk1"/>
              </a:buClr>
              <a:buSzPct val="100000"/>
              <a:buNone/>
            </a:pPr>
            <a:r>
              <a:rPr lang="en-US"/>
              <a:t>BI applies analytics to large amounts of data across the enterprise, which has typically been consolidated into an enterprise data warehouse to run analytical queries. </a:t>
            </a:r>
            <a:endParaRPr/>
          </a:p>
          <a:p>
            <a:pPr marL="228600" lvl="0" indent="-228600" algn="l" rtl="0">
              <a:lnSpc>
                <a:spcPct val="90000"/>
              </a:lnSpc>
              <a:spcBef>
                <a:spcPts val="1000"/>
              </a:spcBef>
              <a:spcAft>
                <a:spcPts val="0"/>
              </a:spcAft>
              <a:buClr>
                <a:schemeClr val="dk1"/>
              </a:buClr>
              <a:buSzPct val="100000"/>
              <a:buNone/>
            </a:pPr>
            <a:endParaRPr/>
          </a:p>
        </p:txBody>
      </p:sp>
      <p:pic>
        <p:nvPicPr>
          <p:cNvPr id="293" name="Google Shape;293;p30"/>
          <p:cNvPicPr preferRelativeResize="0"/>
          <p:nvPr/>
        </p:nvPicPr>
        <p:blipFill rotWithShape="1">
          <a:blip r:embed="rId3">
            <a:alphaModFix/>
          </a:blip>
          <a:srcRect/>
          <a:stretch/>
        </p:blipFill>
        <p:spPr>
          <a:xfrm>
            <a:off x="1919576" y="3143827"/>
            <a:ext cx="7724775" cy="3390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107"/>
        <p:cNvGrpSpPr/>
        <p:nvPr/>
      </p:nvGrpSpPr>
      <p:grpSpPr>
        <a:xfrm>
          <a:off x="0" y="0"/>
          <a:ext cx="0" cy="0"/>
          <a:chOff x="0" y="0"/>
          <a:chExt cx="0" cy="0"/>
        </a:xfrm>
      </p:grpSpPr>
      <p:sp>
        <p:nvSpPr>
          <p:cNvPr id="108" name="Google Shape;108;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09" name="Google Shape;109;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11" name="Google Shape;111;p4"/>
          <p:cNvPicPr preferRelativeResize="0"/>
          <p:nvPr/>
        </p:nvPicPr>
        <p:blipFill rotWithShape="1">
          <a:blip r:embed="rId3">
            <a:alphaModFix/>
          </a:blip>
          <a:srcRect/>
          <a:stretch/>
        </p:blipFill>
        <p:spPr>
          <a:xfrm>
            <a:off x="711200" y="287005"/>
            <a:ext cx="10806545" cy="6305547"/>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0D064E-5969-8642-F8C7-91323021A4AF}"/>
              </a:ext>
            </a:extLst>
          </p:cNvPr>
          <p:cNvSpPr>
            <a:spLocks noGrp="1"/>
          </p:cNvSpPr>
          <p:nvPr>
            <p:ph type="body" idx="1"/>
          </p:nvPr>
        </p:nvSpPr>
        <p:spPr>
          <a:xfrm>
            <a:off x="838200" y="614597"/>
            <a:ext cx="10515600" cy="5562366"/>
          </a:xfrm>
        </p:spPr>
        <p:txBody>
          <a:bodyPr>
            <a:normAutofit fontScale="85000" lnSpcReduction="20000"/>
          </a:bodyPr>
          <a:lstStyle/>
          <a:p>
            <a:pPr algn="just">
              <a:buFont typeface="Arial" panose="020B0604020202020204" pitchFamily="34" charset="0"/>
              <a:buChar char="•"/>
            </a:pPr>
            <a:r>
              <a:rPr lang="en-US" b="0" i="0" dirty="0">
                <a:solidFill>
                  <a:srgbClr val="111111"/>
                </a:solidFill>
                <a:effectLst/>
                <a:latin typeface="SourceSansPro"/>
              </a:rPr>
              <a:t>BI represents the </a:t>
            </a:r>
            <a:r>
              <a:rPr lang="en-US" b="0" i="0" dirty="0">
                <a:solidFill>
                  <a:srgbClr val="FF0000"/>
                </a:solidFill>
                <a:effectLst/>
                <a:latin typeface="SourceSansPro"/>
              </a:rPr>
              <a:t>technical infrastructure </a:t>
            </a:r>
            <a:r>
              <a:rPr lang="en-US" b="0" i="0" dirty="0">
                <a:solidFill>
                  <a:srgbClr val="111111"/>
                </a:solidFill>
                <a:effectLst/>
                <a:latin typeface="SourceSansPro"/>
              </a:rPr>
              <a:t>that collects, stores, and analyzes company data.</a:t>
            </a:r>
          </a:p>
          <a:p>
            <a:pPr algn="just">
              <a:buFont typeface="Arial" panose="020B0604020202020204" pitchFamily="34" charset="0"/>
              <a:buChar char="•"/>
            </a:pPr>
            <a:r>
              <a:rPr lang="en-US" b="0" i="0" dirty="0">
                <a:solidFill>
                  <a:srgbClr val="111111"/>
                </a:solidFill>
                <a:effectLst/>
                <a:latin typeface="SourceSansPro"/>
              </a:rPr>
              <a:t>BI parses data and produces reports and information that help managers to make better decisions.</a:t>
            </a:r>
          </a:p>
          <a:p>
            <a:pPr algn="just">
              <a:buFont typeface="Arial" panose="020B0604020202020204" pitchFamily="34" charset="0"/>
              <a:buChar char="•"/>
            </a:pPr>
            <a:r>
              <a:rPr lang="en-US" b="0" i="0" dirty="0">
                <a:solidFill>
                  <a:srgbClr val="111111"/>
                </a:solidFill>
                <a:effectLst/>
                <a:latin typeface="SourceSansPro"/>
              </a:rPr>
              <a:t>Business intelligence (BI) is a </a:t>
            </a:r>
            <a:r>
              <a:rPr lang="en-US" b="0" i="0" dirty="0">
                <a:solidFill>
                  <a:srgbClr val="FF0000"/>
                </a:solidFill>
                <a:effectLst/>
                <a:latin typeface="SourceSansPro"/>
              </a:rPr>
              <a:t>technology-driven process for analyzing data and delivering actionable information that helps executives, managers and workers make informed business decisions.</a:t>
            </a:r>
          </a:p>
          <a:p>
            <a:pPr algn="just">
              <a:buFont typeface="Arial" panose="020B0604020202020204" pitchFamily="34" charset="0"/>
              <a:buChar char="•"/>
            </a:pPr>
            <a:r>
              <a:rPr lang="en-US" b="0" i="0" dirty="0">
                <a:solidFill>
                  <a:srgbClr val="111111"/>
                </a:solidFill>
                <a:effectLst/>
                <a:latin typeface="SourceSansPro"/>
              </a:rPr>
              <a:t>As part of the BI process, organizations collect data from internal IT systems and external sources, prepare it for analysis, run queries against the data and create data visualizations, BI dashboards and reports to make the analytics results available to business users for operational decision-making and strategic planning.</a:t>
            </a:r>
          </a:p>
          <a:p>
            <a:pPr algn="just">
              <a:buFont typeface="Arial" panose="020B0604020202020204" pitchFamily="34" charset="0"/>
              <a:buChar char="•"/>
            </a:pPr>
            <a:r>
              <a:rPr lang="en-US" b="0" i="0" dirty="0">
                <a:solidFill>
                  <a:srgbClr val="111111"/>
                </a:solidFill>
                <a:effectLst/>
                <a:latin typeface="SourceSansPro"/>
              </a:rPr>
              <a:t>The ultimate goal of BI initiatives is to </a:t>
            </a:r>
            <a:r>
              <a:rPr lang="en-US" b="0" i="0" dirty="0">
                <a:solidFill>
                  <a:srgbClr val="FF0000"/>
                </a:solidFill>
                <a:effectLst/>
                <a:latin typeface="SourceSansPro"/>
              </a:rPr>
              <a:t>drive better business decisions that enable organizations to increase revenue, improve operational efficiency and gain competitive advantages over business rivals. </a:t>
            </a:r>
          </a:p>
          <a:p>
            <a:pPr algn="just">
              <a:buFont typeface="Arial" panose="020B0604020202020204" pitchFamily="34" charset="0"/>
              <a:buChar char="•"/>
            </a:pPr>
            <a:r>
              <a:rPr lang="en-US" b="0" i="0" dirty="0">
                <a:solidFill>
                  <a:srgbClr val="111111"/>
                </a:solidFill>
                <a:effectLst/>
                <a:latin typeface="SourceSansPro"/>
              </a:rPr>
              <a:t>To achieve that goal, BI incorporates a combination of analytics, data management and reporting tools, plus various methodologies for managing and analyzing data.</a:t>
            </a:r>
          </a:p>
          <a:p>
            <a:pPr algn="just"/>
            <a:endParaRPr lang="en-IN" dirty="0"/>
          </a:p>
        </p:txBody>
      </p:sp>
    </p:spTree>
    <p:extLst>
      <p:ext uri="{BB962C8B-B14F-4D97-AF65-F5344CB8AC3E}">
        <p14:creationId xmlns:p14="http://schemas.microsoft.com/office/powerpoint/2010/main" val="22789605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EA5AA-672F-0032-23DF-1983B9CE135E}"/>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A4DEA00E-56AE-F9A7-2C87-4B44483BC09B}"/>
              </a:ext>
            </a:extLst>
          </p:cNvPr>
          <p:cNvSpPr>
            <a:spLocks noGrp="1"/>
          </p:cNvSpPr>
          <p:nvPr>
            <p:ph type="body" idx="1"/>
          </p:nvPr>
        </p:nvSpPr>
        <p:spPr/>
        <p:txBody>
          <a:bodyPr/>
          <a:lstStyle/>
          <a:p>
            <a:pPr marL="114300" indent="0">
              <a:buNone/>
            </a:pPr>
            <a:r>
              <a:rPr lang="en-US" dirty="0"/>
              <a:t>The steps in the BI process include the following:</a:t>
            </a:r>
          </a:p>
          <a:p>
            <a:endParaRPr lang="en-US" dirty="0"/>
          </a:p>
          <a:p>
            <a:r>
              <a:rPr lang="en-US" dirty="0"/>
              <a:t>data preparation, in which data sets are organized and modeled for analysis;</a:t>
            </a:r>
          </a:p>
          <a:p>
            <a:r>
              <a:rPr lang="en-US" dirty="0"/>
              <a:t>analytical querying of the prepared data;</a:t>
            </a:r>
          </a:p>
          <a:p>
            <a:r>
              <a:rPr lang="en-US" dirty="0"/>
              <a:t>distribution of key performance indicators (KPIs) and other findings to business users; and</a:t>
            </a:r>
          </a:p>
          <a:p>
            <a:r>
              <a:rPr lang="en-US" dirty="0"/>
              <a:t>use of the information to help influence and drive business decisions.</a:t>
            </a:r>
            <a:endParaRPr lang="en-IN" dirty="0"/>
          </a:p>
        </p:txBody>
      </p:sp>
    </p:spTree>
    <p:extLst>
      <p:ext uri="{BB962C8B-B14F-4D97-AF65-F5344CB8AC3E}">
        <p14:creationId xmlns:p14="http://schemas.microsoft.com/office/powerpoint/2010/main" val="31626520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3467F-5E73-A452-CF38-4341FAAD3D0A}"/>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333F7855-32F0-7266-3DB4-E9708521FB1C}"/>
              </a:ext>
            </a:extLst>
          </p:cNvPr>
          <p:cNvSpPr>
            <a:spLocks noGrp="1"/>
          </p:cNvSpPr>
          <p:nvPr>
            <p:ph type="body" idx="1"/>
          </p:nvPr>
        </p:nvSpPr>
        <p:spPr/>
        <p:txBody>
          <a:bodyPr/>
          <a:lstStyle/>
          <a:p>
            <a:endParaRPr lang="en-IN"/>
          </a:p>
        </p:txBody>
      </p:sp>
      <p:pic>
        <p:nvPicPr>
          <p:cNvPr id="5" name="Picture 4">
            <a:extLst>
              <a:ext uri="{FF2B5EF4-FFF2-40B4-BE49-F238E27FC236}">
                <a16:creationId xmlns:a16="http://schemas.microsoft.com/office/drawing/2014/main" id="{12B88A8C-DC96-A861-8885-5452E4E295E0}"/>
              </a:ext>
            </a:extLst>
          </p:cNvPr>
          <p:cNvPicPr>
            <a:picLocks noChangeAspect="1"/>
          </p:cNvPicPr>
          <p:nvPr/>
        </p:nvPicPr>
        <p:blipFill>
          <a:blip r:embed="rId2"/>
          <a:stretch>
            <a:fillRect/>
          </a:stretch>
        </p:blipFill>
        <p:spPr>
          <a:xfrm>
            <a:off x="638134" y="1306582"/>
            <a:ext cx="10915731" cy="3730113"/>
          </a:xfrm>
          <a:prstGeom prst="rect">
            <a:avLst/>
          </a:prstGeom>
        </p:spPr>
      </p:pic>
    </p:spTree>
    <p:extLst>
      <p:ext uri="{BB962C8B-B14F-4D97-AF65-F5344CB8AC3E}">
        <p14:creationId xmlns:p14="http://schemas.microsoft.com/office/powerpoint/2010/main" val="39399197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BB343-24F8-5587-297D-5A05C37962E0}"/>
              </a:ext>
            </a:extLst>
          </p:cNvPr>
          <p:cNvSpPr>
            <a:spLocks noGrp="1"/>
          </p:cNvSpPr>
          <p:nvPr>
            <p:ph type="title"/>
          </p:nvPr>
        </p:nvSpPr>
        <p:spPr/>
        <p:txBody>
          <a:bodyPr/>
          <a:lstStyle/>
          <a:p>
            <a:r>
              <a:rPr lang="en-US" b="1" i="0" dirty="0">
                <a:solidFill>
                  <a:srgbClr val="111111"/>
                </a:solidFill>
                <a:effectLst/>
                <a:latin typeface="Cabin-semi-bold"/>
              </a:rPr>
              <a:t>Types of BI Tools and Software</a:t>
            </a:r>
            <a:endParaRPr lang="en-IN" dirty="0"/>
          </a:p>
        </p:txBody>
      </p:sp>
      <p:sp>
        <p:nvSpPr>
          <p:cNvPr id="3" name="Text Placeholder 2">
            <a:extLst>
              <a:ext uri="{FF2B5EF4-FFF2-40B4-BE49-F238E27FC236}">
                <a16:creationId xmlns:a16="http://schemas.microsoft.com/office/drawing/2014/main" id="{C01C7AEE-02DB-6AC0-1A73-F42E95D37F56}"/>
              </a:ext>
            </a:extLst>
          </p:cNvPr>
          <p:cNvSpPr>
            <a:spLocks noGrp="1"/>
          </p:cNvSpPr>
          <p:nvPr>
            <p:ph type="body" idx="1"/>
          </p:nvPr>
        </p:nvSpPr>
        <p:spPr/>
        <p:txBody>
          <a:bodyPr>
            <a:normAutofit fontScale="85000" lnSpcReduction="20000"/>
          </a:bodyPr>
          <a:lstStyle/>
          <a:p>
            <a:pPr marL="114300" indent="0" algn="l">
              <a:buNone/>
            </a:pPr>
            <a:endParaRPr lang="en-US" b="0" i="0" dirty="0">
              <a:solidFill>
                <a:srgbClr val="111111"/>
              </a:solidFill>
              <a:effectLst/>
              <a:latin typeface="SourceSansPro"/>
            </a:endParaRPr>
          </a:p>
          <a:p>
            <a:pPr algn="l">
              <a:buFont typeface="Arial" panose="020B0604020202020204" pitchFamily="34" charset="0"/>
              <a:buChar char="•"/>
            </a:pPr>
            <a:r>
              <a:rPr lang="en-US" b="1" i="0" dirty="0">
                <a:solidFill>
                  <a:srgbClr val="111111"/>
                </a:solidFill>
                <a:effectLst/>
                <a:latin typeface="Cabin-semi-bold"/>
              </a:rPr>
              <a:t>Spreadsheets: </a:t>
            </a:r>
            <a:r>
              <a:rPr lang="en-US" b="0" i="0" dirty="0">
                <a:solidFill>
                  <a:srgbClr val="111111"/>
                </a:solidFill>
                <a:effectLst/>
                <a:latin typeface="SourceSansPro"/>
              </a:rPr>
              <a:t>Spreadsheets like Microsoft Excel and Google Docs are some of the most widely used BI tools.</a:t>
            </a:r>
          </a:p>
          <a:p>
            <a:pPr algn="l">
              <a:buFont typeface="Arial" panose="020B0604020202020204" pitchFamily="34" charset="0"/>
              <a:buChar char="•"/>
            </a:pPr>
            <a:r>
              <a:rPr lang="en-US" b="1" i="0" dirty="0">
                <a:solidFill>
                  <a:srgbClr val="111111"/>
                </a:solidFill>
                <a:effectLst/>
                <a:latin typeface="Cabin-semi-bold"/>
              </a:rPr>
              <a:t>Reporting software:</a:t>
            </a:r>
            <a:r>
              <a:rPr lang="en-US" b="0" i="0" dirty="0">
                <a:solidFill>
                  <a:srgbClr val="111111"/>
                </a:solidFill>
                <a:effectLst/>
                <a:latin typeface="SourceSansPro"/>
              </a:rPr>
              <a:t> Reporting software is used to report, organize, filter, and display data.</a:t>
            </a:r>
          </a:p>
          <a:p>
            <a:pPr algn="l">
              <a:buFont typeface="Arial" panose="020B0604020202020204" pitchFamily="34" charset="0"/>
              <a:buChar char="•"/>
            </a:pPr>
            <a:r>
              <a:rPr lang="en-US" b="1" i="0" dirty="0">
                <a:solidFill>
                  <a:srgbClr val="111111"/>
                </a:solidFill>
                <a:effectLst/>
                <a:latin typeface="Cabin-semi-bold"/>
              </a:rPr>
              <a:t>Data visualization software: </a:t>
            </a:r>
            <a:r>
              <a:rPr lang="en-US" b="0" i="0" dirty="0">
                <a:solidFill>
                  <a:srgbClr val="111111"/>
                </a:solidFill>
                <a:effectLst/>
                <a:latin typeface="SourceSansPro"/>
              </a:rPr>
              <a:t>Data visualization software translates datasets into easy-to-read, visually appealing graphical representations to quickly gain insights.</a:t>
            </a:r>
          </a:p>
          <a:p>
            <a:pPr algn="l">
              <a:buFont typeface="Arial" panose="020B0604020202020204" pitchFamily="34" charset="0"/>
              <a:buChar char="•"/>
            </a:pPr>
            <a:r>
              <a:rPr lang="en-US" b="1" i="0" dirty="0">
                <a:solidFill>
                  <a:srgbClr val="111111"/>
                </a:solidFill>
                <a:effectLst/>
                <a:latin typeface="Cabin-semi-bold"/>
              </a:rPr>
              <a:t>Data mining tools: </a:t>
            </a:r>
            <a:r>
              <a:rPr lang="en-US" b="0" i="0" dirty="0">
                <a:solidFill>
                  <a:srgbClr val="111111"/>
                </a:solidFill>
                <a:effectLst/>
                <a:latin typeface="SourceSansPro"/>
              </a:rPr>
              <a:t>Data mining tools "mine" large amounts of data for patterns using things like artificial intelligence, machine learning, and statistics.</a:t>
            </a:r>
          </a:p>
          <a:p>
            <a:pPr algn="l">
              <a:buFont typeface="Arial" panose="020B0604020202020204" pitchFamily="34" charset="0"/>
              <a:buChar char="•"/>
            </a:pPr>
            <a:r>
              <a:rPr lang="en-US" b="1" i="0" dirty="0">
                <a:solidFill>
                  <a:srgbClr val="111111"/>
                </a:solidFill>
                <a:effectLst/>
                <a:latin typeface="Cabin-semi-bold"/>
              </a:rPr>
              <a:t>Online analytical processing (OLAP): </a:t>
            </a:r>
            <a:r>
              <a:rPr lang="en-US" b="0" i="0" dirty="0">
                <a:solidFill>
                  <a:srgbClr val="111111"/>
                </a:solidFill>
                <a:effectLst/>
                <a:latin typeface="SourceSansPro"/>
              </a:rPr>
              <a:t>OLAP tools allow users to analyze datasets from a wide variety of angles based on different business perspectives.</a:t>
            </a:r>
          </a:p>
          <a:p>
            <a:endParaRPr lang="en-IN" dirty="0"/>
          </a:p>
        </p:txBody>
      </p:sp>
    </p:spTree>
    <p:extLst>
      <p:ext uri="{BB962C8B-B14F-4D97-AF65-F5344CB8AC3E}">
        <p14:creationId xmlns:p14="http://schemas.microsoft.com/office/powerpoint/2010/main" val="27526833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42C59E2-2459-9C59-B190-332D8287AA37}"/>
              </a:ext>
            </a:extLst>
          </p:cNvPr>
          <p:cNvSpPr>
            <a:spLocks noGrp="1"/>
          </p:cNvSpPr>
          <p:nvPr>
            <p:ph type="body" idx="1"/>
          </p:nvPr>
        </p:nvSpPr>
        <p:spPr>
          <a:xfrm>
            <a:off x="838200" y="794479"/>
            <a:ext cx="10515600" cy="5382484"/>
          </a:xfrm>
        </p:spPr>
        <p:txBody>
          <a:bodyPr>
            <a:normAutofit fontScale="92500" lnSpcReduction="10000"/>
          </a:bodyPr>
          <a:lstStyle/>
          <a:p>
            <a:pPr marL="114300" indent="0">
              <a:buNone/>
            </a:pPr>
            <a:r>
              <a:rPr lang="en-US" b="1" dirty="0"/>
              <a:t>Key benefits that businesses can get from BI applications</a:t>
            </a:r>
            <a:r>
              <a:rPr lang="en-US" dirty="0"/>
              <a:t> </a:t>
            </a:r>
          </a:p>
          <a:p>
            <a:pPr marL="114300" indent="0">
              <a:buNone/>
            </a:pPr>
            <a:endParaRPr lang="en-US" dirty="0"/>
          </a:p>
          <a:p>
            <a:pPr marL="114300" indent="0">
              <a:buNone/>
            </a:pPr>
            <a:r>
              <a:rPr lang="en-US" dirty="0"/>
              <a:t>The ability to:</a:t>
            </a:r>
          </a:p>
          <a:p>
            <a:r>
              <a:rPr lang="en-US" dirty="0"/>
              <a:t>speed up and improve decision-making;</a:t>
            </a:r>
          </a:p>
          <a:p>
            <a:r>
              <a:rPr lang="en-US" dirty="0"/>
              <a:t>optimize internal business processes;</a:t>
            </a:r>
          </a:p>
          <a:p>
            <a:r>
              <a:rPr lang="en-US" dirty="0"/>
              <a:t>increase operational efficiency and productivity;</a:t>
            </a:r>
          </a:p>
          <a:p>
            <a:r>
              <a:rPr lang="en-US" dirty="0"/>
              <a:t>spot business problems that need to be addressed;</a:t>
            </a:r>
          </a:p>
          <a:p>
            <a:r>
              <a:rPr lang="en-US" dirty="0"/>
              <a:t>identify emerging business and market trends;</a:t>
            </a:r>
          </a:p>
          <a:p>
            <a:r>
              <a:rPr lang="en-US" dirty="0"/>
              <a:t>develop stronger business strategies;</a:t>
            </a:r>
          </a:p>
          <a:p>
            <a:r>
              <a:rPr lang="en-US" dirty="0"/>
              <a:t>drive higher sales and new revenues; and</a:t>
            </a:r>
          </a:p>
          <a:p>
            <a:r>
              <a:rPr lang="en-US" dirty="0"/>
              <a:t>gain a competitive edge over rival companies.</a:t>
            </a:r>
            <a:endParaRPr lang="en-IN" dirty="0"/>
          </a:p>
        </p:txBody>
      </p:sp>
    </p:spTree>
    <p:extLst>
      <p:ext uri="{BB962C8B-B14F-4D97-AF65-F5344CB8AC3E}">
        <p14:creationId xmlns:p14="http://schemas.microsoft.com/office/powerpoint/2010/main" val="3408962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ED227-7C6E-D60C-7336-7982DA9E630B}"/>
              </a:ext>
            </a:extLst>
          </p:cNvPr>
          <p:cNvSpPr>
            <a:spLocks noGrp="1"/>
          </p:cNvSpPr>
          <p:nvPr>
            <p:ph type="title"/>
          </p:nvPr>
        </p:nvSpPr>
        <p:spPr/>
        <p:txBody>
          <a:bodyPr/>
          <a:lstStyle/>
          <a:p>
            <a:r>
              <a:rPr lang="en-US" dirty="0"/>
              <a:t>Key Performance Indicator(KPI)</a:t>
            </a:r>
            <a:endParaRPr lang="en-IN" dirty="0"/>
          </a:p>
        </p:txBody>
      </p:sp>
      <p:sp>
        <p:nvSpPr>
          <p:cNvPr id="3" name="Text Placeholder 2">
            <a:extLst>
              <a:ext uri="{FF2B5EF4-FFF2-40B4-BE49-F238E27FC236}">
                <a16:creationId xmlns:a16="http://schemas.microsoft.com/office/drawing/2014/main" id="{A109A756-1886-5C29-6E5D-CB9EC2A943D5}"/>
              </a:ext>
            </a:extLst>
          </p:cNvPr>
          <p:cNvSpPr>
            <a:spLocks noGrp="1"/>
          </p:cNvSpPr>
          <p:nvPr>
            <p:ph type="body" idx="1"/>
          </p:nvPr>
        </p:nvSpPr>
        <p:spPr/>
        <p:txBody>
          <a:bodyPr>
            <a:normAutofit fontScale="85000" lnSpcReduction="20000"/>
          </a:bodyPr>
          <a:lstStyle/>
          <a:p>
            <a:r>
              <a:rPr lang="en-US" dirty="0"/>
              <a:t>A key performance indicator (KPI) is a measurable value that demonstrates how effectively a company is achieving key business objectives.</a:t>
            </a:r>
          </a:p>
          <a:p>
            <a:r>
              <a:rPr lang="en-US" dirty="0"/>
              <a:t>Organizations use KPIs to evaluate their progress and success at reaching targets. </a:t>
            </a:r>
          </a:p>
          <a:p>
            <a:r>
              <a:rPr lang="en-US" dirty="0"/>
              <a:t>In simple terms, a KPI is a goal that you work towards achieving. </a:t>
            </a:r>
          </a:p>
          <a:p>
            <a:r>
              <a:rPr lang="en-US" dirty="0"/>
              <a:t>Example: </a:t>
            </a:r>
            <a:r>
              <a:rPr lang="en-US" dirty="0">
                <a:solidFill>
                  <a:srgbClr val="002060"/>
                </a:solidFill>
              </a:rPr>
              <a:t>you own an apple shop and to be profitable this month, you have to sell 1,000 apples. </a:t>
            </a:r>
          </a:p>
          <a:p>
            <a:r>
              <a:rPr lang="en-US" dirty="0">
                <a:solidFill>
                  <a:srgbClr val="002060"/>
                </a:solidFill>
              </a:rPr>
              <a:t> KPI: sell 1,000 apples this month. </a:t>
            </a:r>
          </a:p>
          <a:p>
            <a:r>
              <a:rPr lang="en-US" dirty="0"/>
              <a:t>Whether that’s 250 apples per week or you sell all 1,000 in the first 3 days, your KPI is to reach that 1K mark. </a:t>
            </a:r>
          </a:p>
          <a:p>
            <a:r>
              <a:rPr lang="en-US" dirty="0"/>
              <a:t>When it’s the second week of September and you’ve sold 550 apples, you can look at your KPI and know that you’re on track to achieve your goal. </a:t>
            </a:r>
            <a:endParaRPr lang="en-IN" dirty="0"/>
          </a:p>
        </p:txBody>
      </p:sp>
    </p:spTree>
    <p:extLst>
      <p:ext uri="{BB962C8B-B14F-4D97-AF65-F5344CB8AC3E}">
        <p14:creationId xmlns:p14="http://schemas.microsoft.com/office/powerpoint/2010/main" val="29061374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200"/>
              <a:buFont typeface="Times New Roman"/>
              <a:buNone/>
            </a:pPr>
            <a:endParaRPr sz="3200" dirty="0"/>
          </a:p>
        </p:txBody>
      </p:sp>
      <p:sp>
        <p:nvSpPr>
          <p:cNvPr id="299" name="Google Shape;299;p3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indent="-457200" algn="just">
              <a:spcBef>
                <a:spcPts val="0"/>
              </a:spcBef>
              <a:buSzPts val="2800"/>
            </a:pPr>
            <a:r>
              <a:rPr lang="en-US" dirty="0"/>
              <a:t>A KPI is a metric that can be used to gauge success within a particular business context. </a:t>
            </a:r>
          </a:p>
          <a:p>
            <a:pPr indent="-457200" algn="just">
              <a:spcBef>
                <a:spcPts val="0"/>
              </a:spcBef>
              <a:buSzPts val="2800"/>
            </a:pPr>
            <a:endParaRPr lang="en-US" dirty="0"/>
          </a:p>
          <a:p>
            <a:pPr indent="-457200" algn="just">
              <a:spcBef>
                <a:spcPts val="0"/>
              </a:spcBef>
              <a:buSzPts val="2800"/>
            </a:pPr>
            <a:r>
              <a:rPr lang="en-US" dirty="0"/>
              <a:t>KPIs are linked with an enterprise’s overall strategic goals and objectives. </a:t>
            </a:r>
          </a:p>
          <a:p>
            <a:pPr indent="-457200" algn="just">
              <a:spcBef>
                <a:spcPts val="0"/>
              </a:spcBef>
              <a:buSzPts val="2800"/>
            </a:pPr>
            <a:endParaRPr lang="en-US" dirty="0"/>
          </a:p>
          <a:p>
            <a:pPr indent="-457200" algn="just">
              <a:spcBef>
                <a:spcPts val="0"/>
              </a:spcBef>
              <a:buSzPts val="2800"/>
            </a:pPr>
            <a:r>
              <a:rPr lang="en-US" dirty="0"/>
              <a:t>They are often used to identify business performance</a:t>
            </a:r>
          </a:p>
          <a:p>
            <a:pPr indent="-457200" algn="just">
              <a:spcBef>
                <a:spcPts val="0"/>
              </a:spcBef>
              <a:buSzPts val="2800"/>
            </a:pPr>
            <a:endParaRPr lang="en-US" dirty="0"/>
          </a:p>
          <a:p>
            <a:pPr indent="-457200" algn="just">
              <a:spcBef>
                <a:spcPts val="0"/>
              </a:spcBef>
              <a:buSzPts val="2800"/>
            </a:pPr>
            <a:r>
              <a:rPr lang="en-US" dirty="0"/>
              <a:t>Quantifiable reference points for measuring a specific aspect of a business’ overall performance problems and demonstrate regulatory compliance.</a:t>
            </a:r>
            <a:endParaRPr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KPIs are often displayed via a KPI dashboard</a:t>
            </a:r>
            <a:endParaRPr>
              <a:latin typeface="Times New Roman"/>
              <a:ea typeface="Times New Roman"/>
              <a:cs typeface="Times New Roman"/>
              <a:sym typeface="Times New Roman"/>
            </a:endParaRPr>
          </a:p>
        </p:txBody>
      </p:sp>
      <p:pic>
        <p:nvPicPr>
          <p:cNvPr id="306" name="Google Shape;306;p32"/>
          <p:cNvPicPr preferRelativeResize="0">
            <a:picLocks noGrp="1"/>
          </p:cNvPicPr>
          <p:nvPr>
            <p:ph type="body" idx="1"/>
          </p:nvPr>
        </p:nvPicPr>
        <p:blipFill rotWithShape="1">
          <a:blip r:embed="rId3">
            <a:alphaModFix/>
          </a:blip>
          <a:srcRect/>
          <a:stretch/>
        </p:blipFill>
        <p:spPr>
          <a:xfrm>
            <a:off x="2392218" y="2204409"/>
            <a:ext cx="6936262" cy="3365117"/>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5247D-EEF8-6AEF-22F6-4EC6FCE70401}"/>
              </a:ext>
            </a:extLst>
          </p:cNvPr>
          <p:cNvSpPr>
            <a:spLocks noGrp="1"/>
          </p:cNvSpPr>
          <p:nvPr>
            <p:ph type="title"/>
          </p:nvPr>
        </p:nvSpPr>
        <p:spPr/>
        <p:txBody>
          <a:bodyPr/>
          <a:lstStyle/>
          <a:p>
            <a:r>
              <a:rPr lang="en-US" b="1" i="0" dirty="0">
                <a:solidFill>
                  <a:srgbClr val="21264F"/>
                </a:solidFill>
                <a:effectLst/>
                <a:latin typeface="Open Sans" panose="020B0606030504020204" pitchFamily="34" charset="0"/>
              </a:rPr>
              <a:t>What makes a good KPI?</a:t>
            </a:r>
            <a:endParaRPr lang="en-IN" dirty="0"/>
          </a:p>
        </p:txBody>
      </p:sp>
      <p:sp>
        <p:nvSpPr>
          <p:cNvPr id="3" name="Text Placeholder 2">
            <a:extLst>
              <a:ext uri="{FF2B5EF4-FFF2-40B4-BE49-F238E27FC236}">
                <a16:creationId xmlns:a16="http://schemas.microsoft.com/office/drawing/2014/main" id="{42F2418F-95C6-EA88-6342-DCC48C7C412A}"/>
              </a:ext>
            </a:extLst>
          </p:cNvPr>
          <p:cNvSpPr>
            <a:spLocks noGrp="1"/>
          </p:cNvSpPr>
          <p:nvPr>
            <p:ph type="body" idx="1"/>
          </p:nvPr>
        </p:nvSpPr>
        <p:spPr/>
        <p:txBody>
          <a:bodyPr/>
          <a:lstStyle/>
          <a:p>
            <a:pPr marL="114300" indent="0">
              <a:buNone/>
            </a:pPr>
            <a:r>
              <a:rPr lang="en-US" dirty="0"/>
              <a:t>SMART framework:</a:t>
            </a:r>
          </a:p>
          <a:p>
            <a:pPr marL="114300" indent="0" algn="ctr">
              <a:buNone/>
            </a:pPr>
            <a:r>
              <a:rPr lang="en-US" dirty="0">
                <a:solidFill>
                  <a:srgbClr val="002060"/>
                </a:solidFill>
              </a:rPr>
              <a:t>Specific, Measure, Attainable, Relevant, Timeframe</a:t>
            </a:r>
          </a:p>
          <a:p>
            <a:pPr algn="just"/>
            <a:r>
              <a:rPr lang="en-US" dirty="0">
                <a:solidFill>
                  <a:schemeClr val="tx1"/>
                </a:solidFill>
              </a:rPr>
              <a:t>Is your objective </a:t>
            </a:r>
            <a:r>
              <a:rPr lang="en-US" dirty="0">
                <a:solidFill>
                  <a:schemeClr val="accent1">
                    <a:lumMod val="75000"/>
                  </a:schemeClr>
                </a:solidFill>
              </a:rPr>
              <a:t>specific</a:t>
            </a:r>
            <a:r>
              <a:rPr lang="en-US" dirty="0">
                <a:solidFill>
                  <a:schemeClr val="tx1"/>
                </a:solidFill>
              </a:rPr>
              <a:t>?</a:t>
            </a:r>
          </a:p>
          <a:p>
            <a:pPr algn="just"/>
            <a:r>
              <a:rPr lang="en-US" dirty="0">
                <a:solidFill>
                  <a:schemeClr val="tx1"/>
                </a:solidFill>
              </a:rPr>
              <a:t>Can you </a:t>
            </a:r>
            <a:r>
              <a:rPr lang="en-US" dirty="0">
                <a:solidFill>
                  <a:schemeClr val="accent1">
                    <a:lumMod val="75000"/>
                  </a:schemeClr>
                </a:solidFill>
              </a:rPr>
              <a:t>measure</a:t>
            </a:r>
            <a:r>
              <a:rPr lang="en-US" dirty="0">
                <a:solidFill>
                  <a:schemeClr val="tx1"/>
                </a:solidFill>
              </a:rPr>
              <a:t> progress towards your goal?</a:t>
            </a:r>
          </a:p>
          <a:p>
            <a:pPr algn="just"/>
            <a:r>
              <a:rPr lang="en-US" dirty="0">
                <a:solidFill>
                  <a:schemeClr val="tx1"/>
                </a:solidFill>
              </a:rPr>
              <a:t>Is the goal realistically </a:t>
            </a:r>
            <a:r>
              <a:rPr lang="en-US" dirty="0">
                <a:solidFill>
                  <a:schemeClr val="accent1">
                    <a:lumMod val="75000"/>
                  </a:schemeClr>
                </a:solidFill>
              </a:rPr>
              <a:t>attainable</a:t>
            </a:r>
            <a:r>
              <a:rPr lang="en-US" dirty="0">
                <a:solidFill>
                  <a:schemeClr val="tx1"/>
                </a:solidFill>
              </a:rPr>
              <a:t>?</a:t>
            </a:r>
          </a:p>
          <a:p>
            <a:pPr algn="just"/>
            <a:r>
              <a:rPr lang="en-US" dirty="0">
                <a:solidFill>
                  <a:schemeClr val="tx1"/>
                </a:solidFill>
              </a:rPr>
              <a:t>How </a:t>
            </a:r>
            <a:r>
              <a:rPr lang="en-US" dirty="0">
                <a:solidFill>
                  <a:schemeClr val="accent1">
                    <a:lumMod val="75000"/>
                  </a:schemeClr>
                </a:solidFill>
              </a:rPr>
              <a:t>relevant</a:t>
            </a:r>
            <a:r>
              <a:rPr lang="en-US" dirty="0">
                <a:solidFill>
                  <a:schemeClr val="tx1"/>
                </a:solidFill>
              </a:rPr>
              <a:t> is the goal to your organization?</a:t>
            </a:r>
          </a:p>
          <a:p>
            <a:pPr algn="just"/>
            <a:r>
              <a:rPr lang="en-US" dirty="0">
                <a:solidFill>
                  <a:schemeClr val="tx1"/>
                </a:solidFill>
              </a:rPr>
              <a:t>What is the </a:t>
            </a:r>
            <a:r>
              <a:rPr lang="en-US" dirty="0">
                <a:solidFill>
                  <a:schemeClr val="accent1">
                    <a:lumMod val="75000"/>
                  </a:schemeClr>
                </a:solidFill>
              </a:rPr>
              <a:t>timeframe</a:t>
            </a:r>
            <a:r>
              <a:rPr lang="en-US" dirty="0">
                <a:solidFill>
                  <a:schemeClr val="tx1"/>
                </a:solidFill>
              </a:rPr>
              <a:t> for achieving this goal?</a:t>
            </a:r>
          </a:p>
          <a:p>
            <a:pPr marL="114300" indent="0" algn="just">
              <a:buNone/>
            </a:pPr>
            <a:endParaRPr lang="en-US" dirty="0">
              <a:solidFill>
                <a:srgbClr val="002060"/>
              </a:solidFill>
            </a:endParaRPr>
          </a:p>
          <a:p>
            <a:pPr algn="ctr"/>
            <a:endParaRPr lang="en-US" dirty="0"/>
          </a:p>
          <a:p>
            <a:endParaRPr lang="en-IN" dirty="0"/>
          </a:p>
        </p:txBody>
      </p:sp>
    </p:spTree>
    <p:extLst>
      <p:ext uri="{BB962C8B-B14F-4D97-AF65-F5344CB8AC3E}">
        <p14:creationId xmlns:p14="http://schemas.microsoft.com/office/powerpoint/2010/main" val="25157935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3"/>
          <p:cNvSpPr txBox="1">
            <a:spLocks noGrp="1"/>
          </p:cNvSpPr>
          <p:nvPr>
            <p:ph type="title"/>
          </p:nvPr>
        </p:nvSpPr>
        <p:spPr>
          <a:xfrm>
            <a:off x="828964" y="22167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Big Data Characteristics(5 Vs)</a:t>
            </a:r>
            <a:endParaRPr/>
          </a:p>
        </p:txBody>
      </p:sp>
      <p:pic>
        <p:nvPicPr>
          <p:cNvPr id="313" name="Google Shape;313;p33"/>
          <p:cNvPicPr preferRelativeResize="0">
            <a:picLocks noGrp="1"/>
          </p:cNvPicPr>
          <p:nvPr>
            <p:ph type="body" idx="1"/>
          </p:nvPr>
        </p:nvPicPr>
        <p:blipFill rotWithShape="1">
          <a:blip r:embed="rId3">
            <a:alphaModFix/>
          </a:blip>
          <a:srcRect/>
          <a:stretch/>
        </p:blipFill>
        <p:spPr>
          <a:xfrm>
            <a:off x="1274618" y="1163782"/>
            <a:ext cx="9725891" cy="523701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5"/>
          <p:cNvSpPr txBox="1">
            <a:spLocks noGrp="1"/>
          </p:cNvSpPr>
          <p:nvPr>
            <p:ph type="body" idx="1"/>
          </p:nvPr>
        </p:nvSpPr>
        <p:spPr>
          <a:xfrm>
            <a:off x="819727" y="4904508"/>
            <a:ext cx="10515600" cy="949181"/>
          </a:xfrm>
          <a:prstGeom prst="rect">
            <a:avLst/>
          </a:prstGeom>
          <a:noFill/>
          <a:ln>
            <a:noFill/>
          </a:ln>
        </p:spPr>
        <p:txBody>
          <a:bodyPr spcFirstLastPara="1" wrap="square" lIns="91425" tIns="45700" rIns="91425" bIns="45700" anchor="t" anchorCtr="0">
            <a:noAutofit/>
          </a:bodyPr>
          <a:lstStyle/>
          <a:p>
            <a:pPr marL="228600" lvl="0" indent="-228600" algn="ctr" rtl="0">
              <a:lnSpc>
                <a:spcPct val="90000"/>
              </a:lnSpc>
              <a:spcBef>
                <a:spcPts val="0"/>
              </a:spcBef>
              <a:spcAft>
                <a:spcPts val="0"/>
              </a:spcAft>
              <a:buClr>
                <a:srgbClr val="2E75B5"/>
              </a:buClr>
              <a:buSzPts val="3200"/>
              <a:buNone/>
            </a:pPr>
            <a:r>
              <a:rPr lang="en-US" sz="3200">
                <a:solidFill>
                  <a:srgbClr val="2E75B5"/>
                </a:solidFill>
                <a:latin typeface="Times New Roman"/>
                <a:ea typeface="Times New Roman"/>
                <a:cs typeface="Times New Roman"/>
                <a:sym typeface="Times New Roman"/>
              </a:rPr>
              <a:t>Extremely large data sets that may be analyzed computationally to reveal patterns, trends, and associations, especially relating to human behavior and interactions.</a:t>
            </a:r>
            <a:endParaRPr sz="3200">
              <a:solidFill>
                <a:srgbClr val="2E75B5"/>
              </a:solidFill>
              <a:latin typeface="Times New Roman"/>
              <a:ea typeface="Times New Roman"/>
              <a:cs typeface="Times New Roman"/>
              <a:sym typeface="Times New Roman"/>
            </a:endParaRPr>
          </a:p>
        </p:txBody>
      </p:sp>
      <p:pic>
        <p:nvPicPr>
          <p:cNvPr id="118" name="Google Shape;118;p5"/>
          <p:cNvPicPr preferRelativeResize="0"/>
          <p:nvPr/>
        </p:nvPicPr>
        <p:blipFill rotWithShape="1">
          <a:blip r:embed="rId3">
            <a:alphaModFix/>
          </a:blip>
          <a:srcRect/>
          <a:stretch/>
        </p:blipFill>
        <p:spPr>
          <a:xfrm>
            <a:off x="1215736" y="394711"/>
            <a:ext cx="9563100" cy="4639108"/>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Shape 318"/>
        <p:cNvGrpSpPr/>
        <p:nvPr/>
      </p:nvGrpSpPr>
      <p:grpSpPr>
        <a:xfrm>
          <a:off x="0" y="0"/>
          <a:ext cx="0" cy="0"/>
          <a:chOff x="0" y="0"/>
          <a:chExt cx="0" cy="0"/>
        </a:xfrm>
      </p:grpSpPr>
      <p:sp>
        <p:nvSpPr>
          <p:cNvPr id="319" name="Google Shape;319;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Volume</a:t>
            </a:r>
            <a:endParaRPr/>
          </a:p>
        </p:txBody>
      </p:sp>
      <p:pic>
        <p:nvPicPr>
          <p:cNvPr id="320" name="Google Shape;320;p34"/>
          <p:cNvPicPr preferRelativeResize="0">
            <a:picLocks noGrp="1"/>
          </p:cNvPicPr>
          <p:nvPr>
            <p:ph type="body" idx="1"/>
          </p:nvPr>
        </p:nvPicPr>
        <p:blipFill rotWithShape="1">
          <a:blip r:embed="rId3">
            <a:alphaModFix/>
          </a:blip>
          <a:srcRect/>
          <a:stretch/>
        </p:blipFill>
        <p:spPr>
          <a:xfrm>
            <a:off x="2558473" y="1872824"/>
            <a:ext cx="5801302" cy="349054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Shape 325"/>
        <p:cNvGrpSpPr/>
        <p:nvPr/>
      </p:nvGrpSpPr>
      <p:grpSpPr>
        <a:xfrm>
          <a:off x="0" y="0"/>
          <a:ext cx="0" cy="0"/>
          <a:chOff x="0" y="0"/>
          <a:chExt cx="0" cy="0"/>
        </a:xfrm>
      </p:grpSpPr>
      <p:sp>
        <p:nvSpPr>
          <p:cNvPr id="326" name="Google Shape;326;p35"/>
          <p:cNvSpPr txBox="1">
            <a:spLocks noGrp="1"/>
          </p:cNvSpPr>
          <p:nvPr>
            <p:ph type="body" idx="1"/>
          </p:nvPr>
        </p:nvSpPr>
        <p:spPr>
          <a:xfrm>
            <a:off x="847436" y="1003589"/>
            <a:ext cx="10515600" cy="435133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Clr>
                <a:schemeClr val="dk1"/>
              </a:buClr>
              <a:buSzPts val="2800"/>
              <a:buNone/>
            </a:pPr>
            <a:r>
              <a:rPr lang="en-US" b="1"/>
              <a:t>Typical data sources that are responsible for generating high data volumes can include: </a:t>
            </a:r>
            <a:endParaRPr b="1"/>
          </a:p>
          <a:p>
            <a:pPr marL="228600" lvl="0" indent="-228600" algn="just" rtl="0">
              <a:lnSpc>
                <a:spcPct val="90000"/>
              </a:lnSpc>
              <a:spcBef>
                <a:spcPts val="1000"/>
              </a:spcBef>
              <a:spcAft>
                <a:spcPts val="0"/>
              </a:spcAft>
              <a:buClr>
                <a:schemeClr val="dk1"/>
              </a:buClr>
              <a:buSzPts val="2800"/>
              <a:buNone/>
            </a:pPr>
            <a:r>
              <a:rPr lang="en-US"/>
              <a:t>• online transactions, such as point-of-sale and banking </a:t>
            </a:r>
            <a:endParaRPr/>
          </a:p>
          <a:p>
            <a:pPr marL="228600" lvl="0" indent="-228600" algn="just" rtl="0">
              <a:lnSpc>
                <a:spcPct val="90000"/>
              </a:lnSpc>
              <a:spcBef>
                <a:spcPts val="1000"/>
              </a:spcBef>
              <a:spcAft>
                <a:spcPts val="0"/>
              </a:spcAft>
              <a:buClr>
                <a:schemeClr val="dk1"/>
              </a:buClr>
              <a:buSzPts val="2800"/>
              <a:buNone/>
            </a:pPr>
            <a:r>
              <a:rPr lang="en-US"/>
              <a:t>• scientific and research experiments, such as the Large Hadron Collider and Atacama Large Millimeter/Submillimeter Array telescope </a:t>
            </a:r>
            <a:endParaRPr/>
          </a:p>
          <a:p>
            <a:pPr marL="228600" lvl="0" indent="-228600" algn="just" rtl="0">
              <a:lnSpc>
                <a:spcPct val="90000"/>
              </a:lnSpc>
              <a:spcBef>
                <a:spcPts val="1000"/>
              </a:spcBef>
              <a:spcAft>
                <a:spcPts val="0"/>
              </a:spcAft>
              <a:buClr>
                <a:schemeClr val="dk1"/>
              </a:buClr>
              <a:buSzPts val="2800"/>
              <a:buNone/>
            </a:pPr>
            <a:r>
              <a:rPr lang="en-US"/>
              <a:t>• sensors, such as GPS sensors, RFIDs, smart meters and telematics </a:t>
            </a:r>
            <a:endParaRPr/>
          </a:p>
          <a:p>
            <a:pPr marL="228600" lvl="0" indent="-228600" algn="just" rtl="0">
              <a:lnSpc>
                <a:spcPct val="90000"/>
              </a:lnSpc>
              <a:spcBef>
                <a:spcPts val="1000"/>
              </a:spcBef>
              <a:spcAft>
                <a:spcPts val="0"/>
              </a:spcAft>
              <a:buClr>
                <a:schemeClr val="dk1"/>
              </a:buClr>
              <a:buSzPts val="2800"/>
              <a:buNone/>
            </a:pPr>
            <a:r>
              <a:rPr lang="en-US"/>
              <a:t>• social media, such as Facebook and Twitter</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dirty="0"/>
          </a:p>
        </p:txBody>
      </p:sp>
      <p:pic>
        <p:nvPicPr>
          <p:cNvPr id="333" name="Google Shape;333;p36"/>
          <p:cNvPicPr preferRelativeResize="0">
            <a:picLocks noGrp="1"/>
          </p:cNvPicPr>
          <p:nvPr>
            <p:ph type="body" idx="1"/>
          </p:nvPr>
        </p:nvPicPr>
        <p:blipFill rotWithShape="1">
          <a:blip r:embed="rId3">
            <a:alphaModFix/>
          </a:blip>
          <a:srcRect/>
          <a:stretch/>
        </p:blipFill>
        <p:spPr>
          <a:xfrm>
            <a:off x="1484671" y="1533832"/>
            <a:ext cx="9379974" cy="394273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b="1"/>
              <a:t>Structural variation of Data in action</a:t>
            </a:r>
            <a:br>
              <a:rPr lang="en-US"/>
            </a:br>
            <a:endParaRPr/>
          </a:p>
        </p:txBody>
      </p:sp>
      <p:sp>
        <p:nvSpPr>
          <p:cNvPr id="340" name="Google Shape;340;p3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90000"/>
              </a:lnSpc>
              <a:spcBef>
                <a:spcPts val="0"/>
              </a:spcBef>
              <a:spcAft>
                <a:spcPts val="0"/>
              </a:spcAft>
              <a:buClr>
                <a:schemeClr val="dk1"/>
              </a:buClr>
              <a:buSzPct val="100000"/>
              <a:buChar char="•"/>
            </a:pPr>
            <a:r>
              <a:rPr lang="en-US"/>
              <a:t>In real time scenario, the data we found can be broadly categorize in the basis of its form:</a:t>
            </a:r>
            <a:endParaRPr/>
          </a:p>
          <a:p>
            <a:pPr marL="228600" lvl="0" indent="-228600" algn="l" rtl="0">
              <a:lnSpc>
                <a:spcPct val="90000"/>
              </a:lnSpc>
              <a:spcBef>
                <a:spcPts val="1000"/>
              </a:spcBef>
              <a:spcAft>
                <a:spcPts val="0"/>
              </a:spcAft>
              <a:buClr>
                <a:schemeClr val="dk1"/>
              </a:buClr>
              <a:buSzPct val="100000"/>
              <a:buNone/>
            </a:pPr>
            <a:r>
              <a:rPr lang="en-US" b="1"/>
              <a:t>Structured data: </a:t>
            </a:r>
            <a:r>
              <a:rPr lang="en-US"/>
              <a:t>conforms to a data model or schema and is often stored in tabular form.  </a:t>
            </a:r>
            <a:endParaRPr/>
          </a:p>
          <a:p>
            <a:pPr marL="228600" lvl="0" indent="-228600" algn="l" rtl="0">
              <a:lnSpc>
                <a:spcPct val="90000"/>
              </a:lnSpc>
              <a:spcBef>
                <a:spcPts val="1000"/>
              </a:spcBef>
              <a:spcAft>
                <a:spcPts val="0"/>
              </a:spcAft>
              <a:buClr>
                <a:schemeClr val="dk1"/>
              </a:buClr>
              <a:buSzPct val="100000"/>
              <a:buNone/>
            </a:pPr>
            <a:r>
              <a:rPr lang="en-US"/>
              <a:t>Ex:  SQL Table in DBMS</a:t>
            </a:r>
            <a:endParaRPr/>
          </a:p>
          <a:p>
            <a:pPr marL="228600" lvl="0" indent="-77470" algn="l" rtl="0">
              <a:lnSpc>
                <a:spcPct val="90000"/>
              </a:lnSpc>
              <a:spcBef>
                <a:spcPts val="1000"/>
              </a:spcBef>
              <a:spcAft>
                <a:spcPts val="0"/>
              </a:spcAft>
              <a:buClr>
                <a:schemeClr val="dk1"/>
              </a:buClr>
              <a:buSzPct val="100000"/>
              <a:buNone/>
            </a:pPr>
            <a:endParaRPr/>
          </a:p>
          <a:p>
            <a:pPr marL="228600" lvl="0" indent="-228600" algn="l" rtl="0">
              <a:lnSpc>
                <a:spcPct val="90000"/>
              </a:lnSpc>
              <a:spcBef>
                <a:spcPts val="1000"/>
              </a:spcBef>
              <a:spcAft>
                <a:spcPts val="0"/>
              </a:spcAft>
              <a:buClr>
                <a:schemeClr val="dk1"/>
              </a:buClr>
              <a:buSzPct val="100000"/>
              <a:buNone/>
            </a:pPr>
            <a:r>
              <a:rPr lang="en-US" b="1"/>
              <a:t>Unstructured Data </a:t>
            </a:r>
            <a:r>
              <a:rPr lang="en-US"/>
              <a:t>: Data that does not conform to a data model or data schema is known as unstructured data</a:t>
            </a:r>
            <a:endParaRPr/>
          </a:p>
          <a:p>
            <a:pPr marL="228600" lvl="0" indent="-228600" algn="l" rtl="0">
              <a:lnSpc>
                <a:spcPct val="90000"/>
              </a:lnSpc>
              <a:spcBef>
                <a:spcPts val="1000"/>
              </a:spcBef>
              <a:spcAft>
                <a:spcPts val="0"/>
              </a:spcAft>
              <a:buClr>
                <a:schemeClr val="dk1"/>
              </a:buClr>
              <a:buSzPct val="100000"/>
              <a:buNone/>
            </a:pPr>
            <a:r>
              <a:rPr lang="en-US"/>
              <a:t>Ex: Image, Video, Audio etc.</a:t>
            </a:r>
            <a:endParaRPr/>
          </a:p>
          <a:p>
            <a:pPr marL="228600" lvl="0" indent="-228600" algn="l" rtl="0">
              <a:lnSpc>
                <a:spcPct val="90000"/>
              </a:lnSpc>
              <a:spcBef>
                <a:spcPts val="1000"/>
              </a:spcBef>
              <a:spcAft>
                <a:spcPts val="0"/>
              </a:spcAft>
              <a:buClr>
                <a:schemeClr val="dk1"/>
              </a:buClr>
              <a:buSzPct val="100000"/>
              <a:buNone/>
            </a:pPr>
            <a:r>
              <a:rPr lang="en-US" b="1"/>
              <a:t>Semi-structured Data: </a:t>
            </a:r>
            <a:r>
              <a:rPr lang="en-US"/>
              <a:t>Semi-structured data has a defined level of structure and consistency, but is not relational in nature</a:t>
            </a:r>
            <a:endParaRPr/>
          </a:p>
          <a:p>
            <a:pPr marL="228600" lvl="0" indent="-228600" algn="l" rtl="0">
              <a:lnSpc>
                <a:spcPct val="90000"/>
              </a:lnSpc>
              <a:spcBef>
                <a:spcPts val="1000"/>
              </a:spcBef>
              <a:spcAft>
                <a:spcPts val="0"/>
              </a:spcAft>
              <a:buClr>
                <a:schemeClr val="dk1"/>
              </a:buClr>
              <a:buSzPct val="100000"/>
              <a:buNone/>
            </a:pPr>
            <a:r>
              <a:rPr lang="en-US"/>
              <a:t>Ex: XML, JSON files, Sensor Data etc.</a:t>
            </a:r>
            <a:endParaRPr/>
          </a:p>
          <a:p>
            <a:pPr marL="228600" lvl="0" indent="-77470" algn="l" rtl="0">
              <a:lnSpc>
                <a:spcPct val="90000"/>
              </a:lnSpc>
              <a:spcBef>
                <a:spcPts val="1000"/>
              </a:spcBef>
              <a:spcAft>
                <a:spcPts val="0"/>
              </a:spcAft>
              <a:buClr>
                <a:schemeClr val="dk1"/>
              </a:buClr>
              <a:buSzPct val="100000"/>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Shape 345"/>
        <p:cNvGrpSpPr/>
        <p:nvPr/>
      </p:nvGrpSpPr>
      <p:grpSpPr>
        <a:xfrm>
          <a:off x="0" y="0"/>
          <a:ext cx="0" cy="0"/>
          <a:chOff x="0" y="0"/>
          <a:chExt cx="0" cy="0"/>
        </a:xfrm>
      </p:grpSpPr>
      <p:sp>
        <p:nvSpPr>
          <p:cNvPr id="346" name="Google Shape;346;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Velocity</a:t>
            </a:r>
            <a:endParaRPr/>
          </a:p>
        </p:txBody>
      </p:sp>
      <p:pic>
        <p:nvPicPr>
          <p:cNvPr id="347" name="Google Shape;347;p38"/>
          <p:cNvPicPr preferRelativeResize="0">
            <a:picLocks noGrp="1"/>
          </p:cNvPicPr>
          <p:nvPr>
            <p:ph type="body" idx="1"/>
          </p:nvPr>
        </p:nvPicPr>
        <p:blipFill rotWithShape="1">
          <a:blip r:embed="rId3">
            <a:alphaModFix/>
          </a:blip>
          <a:srcRect/>
          <a:stretch/>
        </p:blipFill>
        <p:spPr>
          <a:xfrm>
            <a:off x="838200" y="1501311"/>
            <a:ext cx="9751142" cy="486016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Shape 352"/>
        <p:cNvGrpSpPr/>
        <p:nvPr/>
      </p:nvGrpSpPr>
      <p:grpSpPr>
        <a:xfrm>
          <a:off x="0" y="0"/>
          <a:ext cx="0" cy="0"/>
          <a:chOff x="0" y="0"/>
          <a:chExt cx="0" cy="0"/>
        </a:xfrm>
      </p:grpSpPr>
      <p:sp>
        <p:nvSpPr>
          <p:cNvPr id="353" name="Google Shape;353;p3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Veracity</a:t>
            </a:r>
            <a:endParaRPr/>
          </a:p>
        </p:txBody>
      </p:sp>
      <p:sp>
        <p:nvSpPr>
          <p:cNvPr id="354" name="Google Shape;354;p3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Veracity refers to the quality or fidelity of data.</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Shape 359"/>
        <p:cNvGrpSpPr/>
        <p:nvPr/>
      </p:nvGrpSpPr>
      <p:grpSpPr>
        <a:xfrm>
          <a:off x="0" y="0"/>
          <a:ext cx="0" cy="0"/>
          <a:chOff x="0" y="0"/>
          <a:chExt cx="0" cy="0"/>
        </a:xfrm>
      </p:grpSpPr>
      <p:sp>
        <p:nvSpPr>
          <p:cNvPr id="360" name="Google Shape;360;p4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Value</a:t>
            </a:r>
            <a:endParaRPr/>
          </a:p>
        </p:txBody>
      </p:sp>
      <p:sp>
        <p:nvSpPr>
          <p:cNvPr id="361" name="Google Shape;361;p4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Value is defined as the usefulness of data for an enterprise.</a:t>
            </a:r>
            <a:endParaRPr/>
          </a:p>
          <a:p>
            <a:pPr marL="228600" lvl="0" indent="-228600" algn="l" rtl="0">
              <a:lnSpc>
                <a:spcPct val="90000"/>
              </a:lnSpc>
              <a:spcBef>
                <a:spcPts val="1000"/>
              </a:spcBef>
              <a:spcAft>
                <a:spcPts val="0"/>
              </a:spcAft>
              <a:buClr>
                <a:schemeClr val="dk1"/>
              </a:buClr>
              <a:buSzPts val="2800"/>
              <a:buFont typeface="Calibri"/>
              <a:buChar char="-"/>
            </a:pPr>
            <a:r>
              <a:rPr lang="en-US"/>
              <a:t>The higher the data fidelity, the more value it holds for the business</a:t>
            </a:r>
            <a:endParaRPr/>
          </a:p>
          <a:p>
            <a:pPr marL="228600" lvl="0" indent="-228600" algn="l" rtl="0">
              <a:lnSpc>
                <a:spcPct val="90000"/>
              </a:lnSpc>
              <a:spcBef>
                <a:spcPts val="1000"/>
              </a:spcBef>
              <a:spcAft>
                <a:spcPts val="0"/>
              </a:spcAft>
              <a:buClr>
                <a:schemeClr val="dk1"/>
              </a:buClr>
              <a:buSzPts val="2800"/>
              <a:buFont typeface="Calibri"/>
              <a:buChar char="-"/>
            </a:pPr>
            <a:r>
              <a:rPr lang="en-US"/>
              <a:t>Value is also dependent on how long data processing takes</a:t>
            </a:r>
            <a:endParaRPr/>
          </a:p>
          <a:p>
            <a:pPr marL="228600" lvl="0" indent="-228600" algn="l" rtl="0">
              <a:lnSpc>
                <a:spcPct val="90000"/>
              </a:lnSpc>
              <a:spcBef>
                <a:spcPts val="1000"/>
              </a:spcBef>
              <a:spcAft>
                <a:spcPts val="0"/>
              </a:spcAft>
              <a:buClr>
                <a:schemeClr val="dk1"/>
              </a:buClr>
              <a:buSzPts val="2800"/>
              <a:buNone/>
            </a:pPr>
            <a:endParaRPr/>
          </a:p>
        </p:txBody>
      </p:sp>
      <p:pic>
        <p:nvPicPr>
          <p:cNvPr id="363" name="Google Shape;363;p40"/>
          <p:cNvPicPr preferRelativeResize="0"/>
          <p:nvPr/>
        </p:nvPicPr>
        <p:blipFill rotWithShape="1">
          <a:blip r:embed="rId3">
            <a:alphaModFix/>
          </a:blip>
          <a:srcRect/>
          <a:stretch/>
        </p:blipFill>
        <p:spPr>
          <a:xfrm>
            <a:off x="2627045" y="3592945"/>
            <a:ext cx="6093670" cy="2695143"/>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Shape 367"/>
        <p:cNvGrpSpPr/>
        <p:nvPr/>
      </p:nvGrpSpPr>
      <p:grpSpPr>
        <a:xfrm>
          <a:off x="0" y="0"/>
          <a:ext cx="0" cy="0"/>
          <a:chOff x="0" y="0"/>
          <a:chExt cx="0" cy="0"/>
        </a:xfrm>
      </p:grpSpPr>
      <p:sp>
        <p:nvSpPr>
          <p:cNvPr id="368" name="Google Shape;368;p4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None/>
            </a:pPr>
            <a:r>
              <a:rPr lang="en-US"/>
              <a:t>Apart from veracity and time, value is also impacted by the following lifecycle-related concerns: </a:t>
            </a:r>
            <a:endParaRPr/>
          </a:p>
          <a:p>
            <a:pPr marL="228600" lvl="0" indent="-228600" algn="l" rtl="0">
              <a:lnSpc>
                <a:spcPct val="90000"/>
              </a:lnSpc>
              <a:spcBef>
                <a:spcPts val="1000"/>
              </a:spcBef>
              <a:spcAft>
                <a:spcPts val="0"/>
              </a:spcAft>
              <a:buClr>
                <a:schemeClr val="dk1"/>
              </a:buClr>
              <a:buSzPts val="2800"/>
              <a:buNone/>
            </a:pPr>
            <a:r>
              <a:rPr lang="en-US"/>
              <a:t>• How well has the data been stored? </a:t>
            </a:r>
            <a:endParaRPr/>
          </a:p>
          <a:p>
            <a:pPr marL="228600" lvl="0" indent="-228600" algn="l" rtl="0">
              <a:lnSpc>
                <a:spcPct val="90000"/>
              </a:lnSpc>
              <a:spcBef>
                <a:spcPts val="1000"/>
              </a:spcBef>
              <a:spcAft>
                <a:spcPts val="0"/>
              </a:spcAft>
              <a:buClr>
                <a:schemeClr val="dk1"/>
              </a:buClr>
              <a:buSzPts val="2800"/>
              <a:buNone/>
            </a:pPr>
            <a:r>
              <a:rPr lang="en-US"/>
              <a:t>• Were valuable attributes of the data removed during data cleansing? </a:t>
            </a:r>
            <a:endParaRPr/>
          </a:p>
          <a:p>
            <a:pPr marL="228600" lvl="0" indent="-228600" algn="l" rtl="0">
              <a:lnSpc>
                <a:spcPct val="90000"/>
              </a:lnSpc>
              <a:spcBef>
                <a:spcPts val="1000"/>
              </a:spcBef>
              <a:spcAft>
                <a:spcPts val="0"/>
              </a:spcAft>
              <a:buClr>
                <a:schemeClr val="dk1"/>
              </a:buClr>
              <a:buSzPts val="2800"/>
              <a:buNone/>
            </a:pPr>
            <a:r>
              <a:rPr lang="en-US"/>
              <a:t>• Are the right types of questions being asked during data analysis? </a:t>
            </a:r>
            <a:endParaRPr/>
          </a:p>
          <a:p>
            <a:pPr marL="228600" lvl="0" indent="-228600" algn="l" rtl="0">
              <a:lnSpc>
                <a:spcPct val="90000"/>
              </a:lnSpc>
              <a:spcBef>
                <a:spcPts val="1000"/>
              </a:spcBef>
              <a:spcAft>
                <a:spcPts val="0"/>
              </a:spcAft>
              <a:buClr>
                <a:schemeClr val="dk1"/>
              </a:buClr>
              <a:buSzPts val="2800"/>
              <a:buNone/>
            </a:pPr>
            <a:r>
              <a:rPr lang="en-US"/>
              <a:t>• Are the results of the analysis being accurately communicated to the appropriate decision-makers?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42"/>
          <p:cNvSpPr txBox="1">
            <a:spLocks noGrp="1"/>
          </p:cNvSpPr>
          <p:nvPr>
            <p:ph type="body" idx="1"/>
          </p:nvPr>
        </p:nvSpPr>
        <p:spPr>
          <a:xfrm>
            <a:off x="838200" y="1160607"/>
            <a:ext cx="10515600" cy="4351338"/>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dk1"/>
              </a:buClr>
              <a:buSzPts val="2800"/>
              <a:buNone/>
            </a:pPr>
            <a:r>
              <a:rPr lang="en-US" b="1"/>
              <a:t>Metadata:  </a:t>
            </a:r>
            <a:r>
              <a:rPr lang="en-US"/>
              <a:t>Metadata provides information about a dataset’s characteristics and structure. </a:t>
            </a:r>
            <a:endParaRPr/>
          </a:p>
          <a:p>
            <a:pPr marL="228600" lvl="0" indent="-228600" algn="l" rtl="0">
              <a:lnSpc>
                <a:spcPct val="90000"/>
              </a:lnSpc>
              <a:spcBef>
                <a:spcPts val="1000"/>
              </a:spcBef>
              <a:spcAft>
                <a:spcPts val="0"/>
              </a:spcAft>
              <a:buClr>
                <a:schemeClr val="dk1"/>
              </a:buClr>
              <a:buSzPts val="2800"/>
              <a:buNone/>
            </a:pPr>
            <a:r>
              <a:rPr lang="en-US"/>
              <a:t>Data About data.</a:t>
            </a:r>
            <a:endParaRPr/>
          </a:p>
          <a:p>
            <a:pPr marL="228600" lvl="0" indent="-228600" algn="l" rtl="0">
              <a:lnSpc>
                <a:spcPct val="90000"/>
              </a:lnSpc>
              <a:spcBef>
                <a:spcPts val="1000"/>
              </a:spcBef>
              <a:spcAft>
                <a:spcPts val="0"/>
              </a:spcAft>
              <a:buClr>
                <a:schemeClr val="dk1"/>
              </a:buClr>
              <a:buSzPts val="2800"/>
              <a:buNone/>
            </a:pPr>
            <a:r>
              <a:rPr lang="en-US"/>
              <a:t>Examples of metadata include: </a:t>
            </a:r>
            <a:endParaRPr/>
          </a:p>
          <a:p>
            <a:pPr marL="228600" lvl="0" indent="-228600" algn="l" rtl="0">
              <a:lnSpc>
                <a:spcPct val="90000"/>
              </a:lnSpc>
              <a:spcBef>
                <a:spcPts val="1000"/>
              </a:spcBef>
              <a:spcAft>
                <a:spcPts val="0"/>
              </a:spcAft>
              <a:buClr>
                <a:schemeClr val="dk1"/>
              </a:buClr>
              <a:buSzPts val="2800"/>
              <a:buNone/>
            </a:pPr>
            <a:r>
              <a:rPr lang="en-US"/>
              <a:t>• XML tags providing the author and creation date of a document </a:t>
            </a:r>
            <a:endParaRPr/>
          </a:p>
          <a:p>
            <a:pPr marL="228600" lvl="0" indent="-228600" algn="l" rtl="0">
              <a:lnSpc>
                <a:spcPct val="90000"/>
              </a:lnSpc>
              <a:spcBef>
                <a:spcPts val="1000"/>
              </a:spcBef>
              <a:spcAft>
                <a:spcPts val="0"/>
              </a:spcAft>
              <a:buClr>
                <a:schemeClr val="dk1"/>
              </a:buClr>
              <a:buSzPts val="2800"/>
              <a:buNone/>
            </a:pPr>
            <a:r>
              <a:rPr lang="en-US"/>
              <a:t>• attributes providing the file size and resolution of a digital photograph</a:t>
            </a:r>
            <a:endParaRPr/>
          </a:p>
          <a:p>
            <a:pPr marL="228600" lvl="0" indent="-228600" algn="l" rtl="0">
              <a:lnSpc>
                <a:spcPct val="90000"/>
              </a:lnSpc>
              <a:spcBef>
                <a:spcPts val="1000"/>
              </a:spcBef>
              <a:spcAft>
                <a:spcPts val="0"/>
              </a:spcAft>
              <a:buClr>
                <a:schemeClr val="dk1"/>
              </a:buClr>
              <a:buSzPts val="2800"/>
              <a:buNone/>
            </a:pPr>
            <a:endParaRPr/>
          </a:p>
          <a:p>
            <a:pPr marL="228600" lvl="0" indent="-228600" algn="l" rtl="0">
              <a:lnSpc>
                <a:spcPct val="90000"/>
              </a:lnSpc>
              <a:spcBef>
                <a:spcPts val="1000"/>
              </a:spcBef>
              <a:spcAft>
                <a:spcPts val="0"/>
              </a:spcAft>
              <a:buClr>
                <a:schemeClr val="dk1"/>
              </a:buClr>
              <a:buSzPts val="2800"/>
              <a:buNone/>
            </a:pPr>
            <a:r>
              <a:rPr lang="en-US"/>
              <a:t>Big Data solutions rely on metadata, particularly when processing semi-structured and unstructured data.</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4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a:latin typeface="Times New Roman"/>
                <a:ea typeface="Times New Roman"/>
                <a:cs typeface="Times New Roman"/>
                <a:sym typeface="Times New Roman"/>
              </a:rPr>
              <a:t>If you have more quriocity you may ask OR follow the following links:</a:t>
            </a:r>
            <a:endParaRPr>
              <a:latin typeface="Times New Roman"/>
              <a:ea typeface="Times New Roman"/>
              <a:cs typeface="Times New Roman"/>
              <a:sym typeface="Times New Roman"/>
            </a:endParaRPr>
          </a:p>
        </p:txBody>
      </p:sp>
      <p:sp>
        <p:nvSpPr>
          <p:cNvPr id="388" name="Google Shape;388;p4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dk1"/>
              </a:buClr>
              <a:buSzPts val="2800"/>
              <a:buChar char="•"/>
            </a:pPr>
            <a:r>
              <a:rPr lang="en-US" u="sng">
                <a:solidFill>
                  <a:schemeClr val="hlink"/>
                </a:solidFill>
                <a:hlinkClick r:id="rId3"/>
              </a:rPr>
              <a:t>https://www.tutorialspoint.com/big_data_tutorials.htm</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3"/>
              </a:rPr>
              <a:t>https://www.analyticsvidhya.com/blog/2021/05/what-is-big-data-introduction-uses-and-applications/</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4"/>
              </a:rPr>
              <a:t>https://www.coursera.org/learn/big-data-introduction</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5"/>
              </a:rPr>
              <a:t>https://energie.labs.fhv.at/~repe/bigdata/introduction-to-big-data-projects/introduction-to-big-data/</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6"/>
              </a:rPr>
              <a:t>https://intellipaat.com/blog/tutorial/big-data-and-hadoop-tutorial/introduction-to-big-data-2/</a:t>
            </a:r>
            <a:endParaRPr/>
          </a:p>
          <a:p>
            <a:pPr marL="228600" lvl="0" indent="-228600" algn="l" rtl="0">
              <a:lnSpc>
                <a:spcPct val="90000"/>
              </a:lnSpc>
              <a:spcBef>
                <a:spcPts val="1000"/>
              </a:spcBef>
              <a:spcAft>
                <a:spcPts val="0"/>
              </a:spcAft>
              <a:buClr>
                <a:schemeClr val="dk1"/>
              </a:buClr>
              <a:buSzPts val="2800"/>
              <a:buChar char="•"/>
            </a:pPr>
            <a:r>
              <a:rPr lang="en-US" u="sng">
                <a:solidFill>
                  <a:schemeClr val="hlink"/>
                </a:solidFill>
                <a:hlinkClick r:id="rId7"/>
              </a:rPr>
              <a:t>https://www.javatpoint.com/what-is-big-data</a:t>
            </a:r>
            <a:endParaRPr/>
          </a:p>
          <a:p>
            <a:pPr marL="228600" lvl="0" indent="-228600" algn="l" rtl="0">
              <a:lnSpc>
                <a:spcPct val="90000"/>
              </a:lnSpc>
              <a:spcBef>
                <a:spcPts val="1000"/>
              </a:spcBef>
              <a:spcAft>
                <a:spcPts val="0"/>
              </a:spcAft>
              <a:buClr>
                <a:schemeClr val="dk1"/>
              </a:buClr>
              <a:buSzPts val="2800"/>
              <a:buChar char="•"/>
            </a:pPr>
            <a:r>
              <a:rPr lang="en-US"/>
              <a:t>And many more…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4" name="Google Shape;124;p6"/>
          <p:cNvPicPr preferRelativeResize="0"/>
          <p:nvPr/>
        </p:nvPicPr>
        <p:blipFill rotWithShape="1">
          <a:blip r:embed="rId3">
            <a:alphaModFix/>
          </a:blip>
          <a:srcRect/>
          <a:stretch/>
        </p:blipFill>
        <p:spPr>
          <a:xfrm>
            <a:off x="1046691" y="831273"/>
            <a:ext cx="10110836" cy="520174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AA320FC-283B-7737-BD66-8A3A4D7BE16C}"/>
              </a:ext>
            </a:extLst>
          </p:cNvPr>
          <p:cNvSpPr>
            <a:spLocks noGrp="1"/>
          </p:cNvSpPr>
          <p:nvPr>
            <p:ph type="body" idx="1"/>
          </p:nvPr>
        </p:nvSpPr>
        <p:spPr>
          <a:xfrm>
            <a:off x="838200" y="422787"/>
            <a:ext cx="10515600" cy="5754176"/>
          </a:xfrm>
        </p:spPr>
        <p:txBody>
          <a:bodyPr>
            <a:normAutofit fontScale="92500" lnSpcReduction="20000"/>
          </a:bodyPr>
          <a:lstStyle/>
          <a:p>
            <a:pPr algn="just"/>
            <a:r>
              <a:rPr lang="en-US" b="1" dirty="0"/>
              <a:t>A significant part of big data is generated from three primary resources: </a:t>
            </a:r>
            <a:endParaRPr lang="en-US" dirty="0"/>
          </a:p>
          <a:p>
            <a:pPr algn="just">
              <a:buFont typeface="Arial" panose="020B0604020202020204" pitchFamily="34" charset="0"/>
              <a:buChar char="•"/>
            </a:pPr>
            <a:r>
              <a:rPr lang="en-US" dirty="0"/>
              <a:t>Machine data</a:t>
            </a:r>
          </a:p>
          <a:p>
            <a:pPr lvl="1" algn="just">
              <a:buFont typeface="Arial" panose="020B0604020202020204" pitchFamily="34" charset="0"/>
              <a:buChar char="•"/>
            </a:pPr>
            <a:r>
              <a:rPr lang="en-US" dirty="0"/>
              <a:t>Machine data is automatically generated, either as a response to a specific event or a fixed schedule. </a:t>
            </a:r>
          </a:p>
          <a:p>
            <a:pPr lvl="1" algn="just">
              <a:buFont typeface="Arial" panose="020B0604020202020204" pitchFamily="34" charset="0"/>
              <a:buChar char="•"/>
            </a:pPr>
            <a:r>
              <a:rPr lang="en-US" dirty="0"/>
              <a:t>It means all the information is developed from multiple sources such as smart sensors, SIEM logs, medical devices and wearables, road cameras, IoT devices, satellites, desktops, mobile phones, industrial machinery, </a:t>
            </a:r>
            <a:r>
              <a:rPr lang="en-US" dirty="0" err="1"/>
              <a:t>etc</a:t>
            </a:r>
            <a:endParaRPr lang="en-US" dirty="0"/>
          </a:p>
          <a:p>
            <a:pPr algn="just">
              <a:buFont typeface="Arial" panose="020B0604020202020204" pitchFamily="34" charset="0"/>
              <a:buChar char="•"/>
            </a:pPr>
            <a:r>
              <a:rPr lang="en-US" dirty="0"/>
              <a:t>Social data, </a:t>
            </a:r>
          </a:p>
          <a:p>
            <a:pPr lvl="1" algn="just">
              <a:buFont typeface="Arial" panose="020B0604020202020204" pitchFamily="34" charset="0"/>
              <a:buChar char="•"/>
            </a:pPr>
            <a:r>
              <a:rPr lang="en-US" dirty="0"/>
              <a:t>It is derived from social media platforms through tweets, retweets, likes, video uploads, and comments shared on Facebook, Instagram, Twitter, YouTube, Linked In etc.</a:t>
            </a:r>
          </a:p>
          <a:p>
            <a:pPr algn="just">
              <a:buFont typeface="Arial" panose="020B0604020202020204" pitchFamily="34" charset="0"/>
              <a:buChar char="•"/>
            </a:pPr>
            <a:r>
              <a:rPr lang="en-US" dirty="0"/>
              <a:t>Transactional data. </a:t>
            </a:r>
          </a:p>
          <a:p>
            <a:pPr lvl="1" algn="just">
              <a:buFont typeface="Arial" panose="020B0604020202020204" pitchFamily="34" charset="0"/>
              <a:buChar char="•"/>
            </a:pPr>
            <a:r>
              <a:rPr lang="en-US" dirty="0"/>
              <a:t>Transactional data is information gathered via online and offline transactions during different points of sale.</a:t>
            </a:r>
          </a:p>
          <a:p>
            <a:pPr lvl="2" algn="just">
              <a:buFont typeface="Arial" panose="020B0604020202020204" pitchFamily="34" charset="0"/>
              <a:buChar char="•"/>
            </a:pPr>
            <a:r>
              <a:rPr lang="en-US" dirty="0"/>
              <a:t>Payment orders</a:t>
            </a:r>
          </a:p>
          <a:p>
            <a:pPr lvl="2" algn="just">
              <a:buFont typeface="Arial" panose="020B0604020202020204" pitchFamily="34" charset="0"/>
              <a:buChar char="•"/>
            </a:pPr>
            <a:r>
              <a:rPr lang="en-US" dirty="0"/>
              <a:t>Invoices</a:t>
            </a:r>
          </a:p>
          <a:p>
            <a:pPr lvl="2" algn="just">
              <a:buFont typeface="Arial" panose="020B0604020202020204" pitchFamily="34" charset="0"/>
              <a:buChar char="•"/>
            </a:pPr>
            <a:r>
              <a:rPr lang="en-US" dirty="0"/>
              <a:t>Storage records and</a:t>
            </a:r>
          </a:p>
          <a:p>
            <a:pPr lvl="2" algn="just">
              <a:buFont typeface="Arial" panose="020B0604020202020204" pitchFamily="34" charset="0"/>
              <a:buChar char="•"/>
            </a:pPr>
            <a:r>
              <a:rPr lang="en-US" dirty="0"/>
              <a:t>E-receipts</a:t>
            </a:r>
          </a:p>
          <a:p>
            <a:pPr algn="just">
              <a:buFont typeface="Arial" panose="020B0604020202020204" pitchFamily="34" charset="0"/>
              <a:buChar char="•"/>
            </a:pPr>
            <a:endParaRPr lang="en-US" dirty="0"/>
          </a:p>
          <a:p>
            <a:pPr algn="just"/>
            <a:endParaRPr lang="en-IN" dirty="0"/>
          </a:p>
        </p:txBody>
      </p:sp>
    </p:spTree>
    <p:extLst>
      <p:ext uri="{BB962C8B-B14F-4D97-AF65-F5344CB8AC3E}">
        <p14:creationId xmlns:p14="http://schemas.microsoft.com/office/powerpoint/2010/main" val="676709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28"/>
        <p:cNvGrpSpPr/>
        <p:nvPr/>
      </p:nvGrpSpPr>
      <p:grpSpPr>
        <a:xfrm>
          <a:off x="0" y="0"/>
          <a:ext cx="0" cy="0"/>
          <a:chOff x="0" y="0"/>
          <a:chExt cx="0" cy="0"/>
        </a:xfrm>
      </p:grpSpPr>
      <p:sp>
        <p:nvSpPr>
          <p:cNvPr id="129" name="Google Shape;129;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Quick Quiz?</a:t>
            </a:r>
            <a:endParaRPr/>
          </a:p>
        </p:txBody>
      </p:sp>
      <p:sp>
        <p:nvSpPr>
          <p:cNvPr id="130" name="Google Shape;130;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514350" lvl="0" indent="-336550" algn="l" rtl="0">
              <a:lnSpc>
                <a:spcPct val="90000"/>
              </a:lnSpc>
              <a:spcBef>
                <a:spcPts val="0"/>
              </a:spcBef>
              <a:spcAft>
                <a:spcPts val="0"/>
              </a:spcAft>
              <a:buClr>
                <a:schemeClr val="dk1"/>
              </a:buClr>
              <a:buSzPts val="2800"/>
              <a:buNone/>
            </a:pPr>
            <a:endParaRPr/>
          </a:p>
          <a:p>
            <a:pPr marL="514350" lvl="0" indent="-514350" algn="l" rtl="0">
              <a:lnSpc>
                <a:spcPct val="90000"/>
              </a:lnSpc>
              <a:spcBef>
                <a:spcPts val="1000"/>
              </a:spcBef>
              <a:spcAft>
                <a:spcPts val="0"/>
              </a:spcAft>
              <a:buClr>
                <a:schemeClr val="dk1"/>
              </a:buClr>
              <a:buSzPts val="2800"/>
              <a:buNone/>
            </a:pPr>
            <a:r>
              <a:rPr lang="en-US"/>
              <a:t>Big data is- </a:t>
            </a:r>
            <a:endParaRPr/>
          </a:p>
          <a:p>
            <a:pPr marL="514350" lvl="0" indent="-514350" algn="l" rtl="0">
              <a:lnSpc>
                <a:spcPct val="90000"/>
              </a:lnSpc>
              <a:spcBef>
                <a:spcPts val="1000"/>
              </a:spcBef>
              <a:spcAft>
                <a:spcPts val="0"/>
              </a:spcAft>
              <a:buClr>
                <a:schemeClr val="dk1"/>
              </a:buClr>
              <a:buSzPts val="2800"/>
              <a:buAutoNum type="alphaUcPeriod"/>
            </a:pPr>
            <a:r>
              <a:rPr lang="en-US"/>
              <a:t>A data science software</a:t>
            </a:r>
            <a:endParaRPr/>
          </a:p>
          <a:p>
            <a:pPr marL="514350" lvl="0" indent="-514350" algn="l" rtl="0">
              <a:lnSpc>
                <a:spcPct val="90000"/>
              </a:lnSpc>
              <a:spcBef>
                <a:spcPts val="1000"/>
              </a:spcBef>
              <a:spcAft>
                <a:spcPts val="0"/>
              </a:spcAft>
              <a:buClr>
                <a:schemeClr val="dk1"/>
              </a:buClr>
              <a:buSzPts val="2800"/>
              <a:buAutoNum type="alphaUcPeriod"/>
            </a:pPr>
            <a:r>
              <a:rPr lang="en-US"/>
              <a:t>A data analysis software</a:t>
            </a:r>
            <a:endParaRPr/>
          </a:p>
          <a:p>
            <a:pPr marL="514350" lvl="0" indent="-514350" algn="l" rtl="0">
              <a:lnSpc>
                <a:spcPct val="90000"/>
              </a:lnSpc>
              <a:spcBef>
                <a:spcPts val="1000"/>
              </a:spcBef>
              <a:spcAft>
                <a:spcPts val="0"/>
              </a:spcAft>
              <a:buClr>
                <a:schemeClr val="dk1"/>
              </a:buClr>
              <a:buSzPts val="2800"/>
              <a:buAutoNum type="alphaUcPeriod"/>
            </a:pPr>
            <a:r>
              <a:rPr lang="en-US"/>
              <a:t>Both of them</a:t>
            </a:r>
            <a:endParaRPr/>
          </a:p>
          <a:p>
            <a:pPr marL="514350" lvl="0" indent="-514350" algn="l" rtl="0">
              <a:lnSpc>
                <a:spcPct val="90000"/>
              </a:lnSpc>
              <a:spcBef>
                <a:spcPts val="1000"/>
              </a:spcBef>
              <a:spcAft>
                <a:spcPts val="0"/>
              </a:spcAft>
              <a:buClr>
                <a:schemeClr val="dk1"/>
              </a:buClr>
              <a:buSzPts val="2800"/>
              <a:buAutoNum type="alphaUcPeriod"/>
            </a:pPr>
            <a:r>
              <a:rPr lang="en-US"/>
              <a:t>None of them</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Understanding Big Data</a:t>
            </a:r>
            <a:endParaRPr lang="en-US" dirty="0"/>
          </a:p>
        </p:txBody>
      </p:sp>
      <p:sp>
        <p:nvSpPr>
          <p:cNvPr id="3" name="Text Placeholder 2"/>
          <p:cNvSpPr>
            <a:spLocks noGrp="1"/>
          </p:cNvSpPr>
          <p:nvPr>
            <p:ph type="body" idx="1"/>
          </p:nvPr>
        </p:nvSpPr>
        <p:spPr/>
        <p:txBody>
          <a:bodyPr>
            <a:normAutofit/>
          </a:bodyPr>
          <a:lstStyle/>
          <a:p>
            <a:pPr algn="just"/>
            <a:r>
              <a:rPr lang="en-US" dirty="0"/>
              <a:t>Big Data is a field dedicated to the analysis, processing, and storage of large collections of data that frequently originate from disparate sources.</a:t>
            </a:r>
          </a:p>
          <a:p>
            <a:pPr algn="just"/>
            <a:r>
              <a:rPr lang="en-US" dirty="0"/>
              <a:t>Big Data solutions and practices are typically required when traditional data analysis, processing and storage technologies and techniques are insufficient.</a:t>
            </a:r>
          </a:p>
          <a:p>
            <a:pPr algn="just"/>
            <a:r>
              <a:rPr lang="en-US" dirty="0"/>
              <a:t>Specifically, Big Data addresses distinct requirements, such as the combining of multiple unrelated datasets, processing of large amounts of unstructured data and harvesting of hidden information in a time-sensitive manner</a:t>
            </a:r>
          </a:p>
        </p:txBody>
      </p:sp>
    </p:spTree>
    <p:extLst>
      <p:ext uri="{BB962C8B-B14F-4D97-AF65-F5344CB8AC3E}">
        <p14:creationId xmlns:p14="http://schemas.microsoft.com/office/powerpoint/2010/main" val="2072978811"/>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351</TotalTime>
  <Words>3531</Words>
  <Application>Microsoft Office PowerPoint</Application>
  <PresentationFormat>Widescreen</PresentationFormat>
  <Paragraphs>309</Paragraphs>
  <Slides>59</Slides>
  <Notes>43</Notes>
  <HiddenSlides>14</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59</vt:i4>
      </vt:variant>
    </vt:vector>
  </HeadingPairs>
  <TitlesOfParts>
    <vt:vector size="66" baseType="lpstr">
      <vt:lpstr>Arial</vt:lpstr>
      <vt:lpstr>Cabin-semi-bold</vt:lpstr>
      <vt:lpstr>Calibri</vt:lpstr>
      <vt:lpstr>Open Sans</vt:lpstr>
      <vt:lpstr>SourceSansPro</vt:lpstr>
      <vt:lpstr>Times New Roman</vt:lpstr>
      <vt:lpstr>Office Theme</vt:lpstr>
      <vt:lpstr>Introduction to Big-Data</vt:lpstr>
      <vt:lpstr>PowerPoint Presentation</vt:lpstr>
      <vt:lpstr>PowerPoint Presentation</vt:lpstr>
      <vt:lpstr>PowerPoint Presentation</vt:lpstr>
      <vt:lpstr>PowerPoint Presentation</vt:lpstr>
      <vt:lpstr>PowerPoint Presentation</vt:lpstr>
      <vt:lpstr>PowerPoint Presentation</vt:lpstr>
      <vt:lpstr>Quick Quiz?</vt:lpstr>
      <vt:lpstr>Understanding Big Data</vt:lpstr>
      <vt:lpstr>PowerPoint Presentation</vt:lpstr>
      <vt:lpstr>CONT…</vt:lpstr>
      <vt:lpstr>CONT…</vt:lpstr>
      <vt:lpstr>Big Data Use-Cases</vt:lpstr>
      <vt:lpstr>The results obtained through the processing of Big Data can lead to a wide range of insights and benefits, such as:</vt:lpstr>
      <vt:lpstr>Big Data Technologies</vt:lpstr>
      <vt:lpstr>i. Apache Hadoop</vt:lpstr>
      <vt:lpstr>ii. Apache Spark</vt:lpstr>
      <vt:lpstr>Apache Kafka</vt:lpstr>
      <vt:lpstr>Quick Quiz? </vt:lpstr>
      <vt:lpstr>What are the best Big Data Tools? </vt:lpstr>
      <vt:lpstr>PowerPoint Presentation</vt:lpstr>
      <vt:lpstr>PowerPoint Presentation</vt:lpstr>
      <vt:lpstr>PowerPoint Presentation</vt:lpstr>
      <vt:lpstr>Different kinds of organizations use data analytics tools and techniques in different ways. Take, for example, these three sectors:  </vt:lpstr>
      <vt:lpstr>  Quick Quiz </vt:lpstr>
      <vt:lpstr>General categories of analytics</vt:lpstr>
      <vt:lpstr>Descriptive Analytics</vt:lpstr>
      <vt:lpstr>PowerPoint Presentation</vt:lpstr>
      <vt:lpstr>Descriptive analytics are often carried out via ad-hoc reporting or dashboards</vt:lpstr>
      <vt:lpstr>Diagnostic Analytics</vt:lpstr>
      <vt:lpstr>PowerPoint Presentation</vt:lpstr>
      <vt:lpstr>Diagnostic analytics usually require collecting data from multiple sources and storing it in a structure that lends itself to performing drill-down and roll-up analysis</vt:lpstr>
      <vt:lpstr>Predictive analytics</vt:lpstr>
      <vt:lpstr>PowerPoint Presentation</vt:lpstr>
      <vt:lpstr>Prescriptive analytics</vt:lpstr>
      <vt:lpstr>PowerPoint Presentation</vt:lpstr>
      <vt:lpstr>Prescriptive analytics involve the use of business rules and large amounts of internal and external data to simulate outcomes and prescribe the best course of action</vt:lpstr>
      <vt:lpstr>PowerPoint Presentation</vt:lpstr>
      <vt:lpstr>Business Intelligence (BI) </vt:lpstr>
      <vt:lpstr>PowerPoint Presentation</vt:lpstr>
      <vt:lpstr>PowerPoint Presentation</vt:lpstr>
      <vt:lpstr>PowerPoint Presentation</vt:lpstr>
      <vt:lpstr>Types of BI Tools and Software</vt:lpstr>
      <vt:lpstr>PowerPoint Presentation</vt:lpstr>
      <vt:lpstr>Key Performance Indicator(KPI)</vt:lpstr>
      <vt:lpstr>PowerPoint Presentation</vt:lpstr>
      <vt:lpstr>KPIs are often displayed via a KPI dashboard</vt:lpstr>
      <vt:lpstr>What makes a good KPI?</vt:lpstr>
      <vt:lpstr>Big Data Characteristics(5 Vs)</vt:lpstr>
      <vt:lpstr>Volume</vt:lpstr>
      <vt:lpstr>PowerPoint Presentation</vt:lpstr>
      <vt:lpstr>PowerPoint Presentation</vt:lpstr>
      <vt:lpstr>Structural variation of Data in action </vt:lpstr>
      <vt:lpstr>Velocity</vt:lpstr>
      <vt:lpstr>Veracity</vt:lpstr>
      <vt:lpstr>Value</vt:lpstr>
      <vt:lpstr>PowerPoint Presentation</vt:lpstr>
      <vt:lpstr>PowerPoint Presentation</vt:lpstr>
      <vt:lpstr>If you have more quriocity you may ask OR follow the following 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Big-Data</dc:title>
  <dc:creator>Arnab Pattanayak</dc:creator>
  <cp:lastModifiedBy>Professional Satyam</cp:lastModifiedBy>
  <cp:revision>27</cp:revision>
  <dcterms:created xsi:type="dcterms:W3CDTF">2021-07-22T10:27:59Z</dcterms:created>
  <dcterms:modified xsi:type="dcterms:W3CDTF">2023-03-14T16:39:20Z</dcterms:modified>
</cp:coreProperties>
</file>